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14"/>
  </p:notesMasterIdLst>
  <p:sldIdLst>
    <p:sldId id="257" r:id="rId3"/>
    <p:sldId id="268" r:id="rId4"/>
    <p:sldId id="259" r:id="rId5"/>
    <p:sldId id="260" r:id="rId6"/>
    <p:sldId id="261" r:id="rId7"/>
    <p:sldId id="262" r:id="rId8"/>
    <p:sldId id="263" r:id="rId9"/>
    <p:sldId id="264" r:id="rId10"/>
    <p:sldId id="265" r:id="rId11"/>
    <p:sldId id="266" r:id="rId12"/>
    <p:sldId id="267" r:id="rId1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5"/>
  </p:normalViewPr>
  <p:slideViewPr>
    <p:cSldViewPr snapToGrid="0" snapToObjects="1">
      <p:cViewPr varScale="1">
        <p:scale>
          <a:sx n="103" d="100"/>
          <a:sy n="103" d="100"/>
        </p:scale>
        <p:origin x="17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09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1pPr>
            <a:lvl2pPr marL="457200" marR="0" lvl="1"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2pPr>
            <a:lvl3pPr marL="914400" marR="0" lvl="2"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3pPr>
            <a:lvl4pPr marL="1371600" marR="0" lvl="3"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4pPr>
            <a:lvl5pPr marL="1828800" marR="0" lvl="4"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5pPr>
            <a:lvl6pPr marL="2286000" marR="0" lvl="5"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6pPr>
            <a:lvl7pPr marL="2743200" marR="0" lvl="6"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7pPr>
            <a:lvl8pPr marL="3200400" marR="0" lvl="7"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8pPr>
            <a:lvl9pPr marL="3657600" marR="0" lvl="8"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5"/>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a:t>
            </a:fld>
            <a:endParaRPr lang="en"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4" name="Shape 18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R="91440" lvl="0" indent="0" algn="just" rtl="0">
              <a:lnSpc>
                <a:spcPct val="115000"/>
              </a:lnSpc>
              <a:spcBef>
                <a:spcPts val="0"/>
              </a:spcBef>
              <a:spcAft>
                <a:spcPts val="1000"/>
              </a:spcAft>
              <a:buNone/>
            </a:pPr>
            <a:r>
              <a:rPr lang="en" sz="1100">
                <a:latin typeface="Raleway"/>
                <a:ea typeface="Raleway"/>
                <a:cs typeface="Raleway"/>
                <a:sym typeface="Raleway"/>
              </a:rPr>
              <a:t>As future data analysts, we feel it necessary to learn python libraries such as scikit-learn and tensorflow for machine learning tasks. Our project is specifically focused on image recognition task.</a:t>
            </a:r>
          </a:p>
          <a:p>
            <a:pPr marR="91440" lvl="0" indent="0" algn="just" rtl="0">
              <a:lnSpc>
                <a:spcPct val="115000"/>
              </a:lnSpc>
              <a:spcBef>
                <a:spcPts val="0"/>
              </a:spcBef>
              <a:spcAft>
                <a:spcPts val="1000"/>
              </a:spcAft>
              <a:buNone/>
            </a:pPr>
            <a:r>
              <a:rPr lang="en" sz="1100">
                <a:latin typeface="Raleway"/>
                <a:ea typeface="Raleway"/>
                <a:cs typeface="Raleway"/>
                <a:sym typeface="Raleway"/>
              </a:rPr>
              <a:t>Today, our presentation and handout will showcase that Sklearn is easy to begin with for low-complexity image recognition, while TensorFlow is designed to deal with more-complexity image recognition.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8" name="Shape 178"/>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
              <a:t>11</a:t>
            </a:fld>
            <a:endParaRPr lang="en"/>
          </a:p>
        </p:txBody>
      </p:sp>
    </p:spTree>
    <p:extLst>
      <p:ext uri="{BB962C8B-B14F-4D97-AF65-F5344CB8AC3E}">
        <p14:creationId xmlns:p14="http://schemas.microsoft.com/office/powerpoint/2010/main" val="27860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marL="0" lvl="0" indent="0" rtl="0">
              <a:spcBef>
                <a:spcPts val="0"/>
              </a:spcBef>
              <a:buNone/>
            </a:pPr>
            <a:r>
              <a:rPr lang="en">
                <a:latin typeface="Raleway"/>
                <a:ea typeface="Raleway"/>
                <a:cs typeface="Raleway"/>
                <a:sym typeface="Raleway"/>
              </a:rPr>
              <a:t>We parse more than 2000 pictures of Minnesota natural scenery which, as you can see, mostly contain simple elements and simple colors. </a:t>
            </a:r>
          </a:p>
          <a:p>
            <a:pPr marL="0" lvl="0" indent="0" rtl="0">
              <a:spcBef>
                <a:spcPts val="0"/>
              </a:spcBef>
              <a:buNone/>
            </a:pPr>
            <a:endParaRPr>
              <a:latin typeface="Raleway"/>
              <a:ea typeface="Raleway"/>
              <a:cs typeface="Raleway"/>
              <a:sym typeface="Raleway"/>
            </a:endParaRPr>
          </a:p>
          <a:p>
            <a:pPr marL="0" lvl="0" indent="0" rtl="0">
              <a:spcBef>
                <a:spcPts val="0"/>
              </a:spcBef>
              <a:buNone/>
            </a:pPr>
            <a:r>
              <a:rPr lang="en">
                <a:latin typeface="Raleway"/>
                <a:ea typeface="Raleway"/>
                <a:cs typeface="Raleway"/>
                <a:sym typeface="Raleway"/>
              </a:rPr>
              <a:t>To start a basic image recognition task, we can derive a vector of RGB features from each picture. </a:t>
            </a:r>
          </a:p>
          <a:p>
            <a:pPr marL="0" lvl="0" indent="0" rtl="0">
              <a:spcBef>
                <a:spcPts val="0"/>
              </a:spcBef>
              <a:buNone/>
            </a:pPr>
            <a:endParaRPr>
              <a:latin typeface="Raleway"/>
              <a:ea typeface="Raleway"/>
              <a:cs typeface="Raleway"/>
              <a:sym typeface="Raleway"/>
            </a:endParaRPr>
          </a:p>
          <a:p>
            <a:pPr marL="0" lvl="0" indent="0">
              <a:spcBef>
                <a:spcPts val="0"/>
              </a:spcBef>
              <a:buNone/>
            </a:pPr>
            <a:r>
              <a:rPr lang="en">
                <a:latin typeface="Raleway"/>
                <a:ea typeface="Raleway"/>
                <a:cs typeface="Raleway"/>
                <a:sym typeface="Raleway"/>
              </a:rPr>
              <a:t>If we take a look at blue color in different pictures, we will find out that for certain set of pictures, blue value is high while for other set of pictures, blue value is low. If we evaluate red or green color across all pictures, we will discover similar patterns.</a:t>
            </a:r>
          </a:p>
        </p:txBody>
      </p:sp>
      <p:sp>
        <p:nvSpPr>
          <p:cNvPr id="198" name="Shape 198"/>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
              <a:t>3</a:t>
            </a:fld>
            <a:endParaRPr lang="e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marL="0" lvl="0" indent="0" rtl="0">
              <a:spcBef>
                <a:spcPts val="0"/>
              </a:spcBef>
              <a:buNone/>
            </a:pPr>
            <a:r>
              <a:rPr lang="en">
                <a:latin typeface="Raleway"/>
                <a:ea typeface="Raleway"/>
                <a:cs typeface="Raleway"/>
                <a:sym typeface="Raleway"/>
              </a:rPr>
              <a:t>Now let’s use only green and blue features and probability to form a 3D space.</a:t>
            </a:r>
          </a:p>
          <a:p>
            <a:pPr marL="0" lvl="0" indent="0" rtl="0">
              <a:spcBef>
                <a:spcPts val="0"/>
              </a:spcBef>
              <a:buNone/>
            </a:pPr>
            <a:endParaRPr>
              <a:latin typeface="Raleway"/>
              <a:ea typeface="Raleway"/>
              <a:cs typeface="Raleway"/>
              <a:sym typeface="Raleway"/>
            </a:endParaRPr>
          </a:p>
          <a:p>
            <a:pPr marL="0" lvl="0" indent="0">
              <a:spcBef>
                <a:spcPts val="0"/>
              </a:spcBef>
              <a:buNone/>
            </a:pPr>
            <a:r>
              <a:rPr lang="en">
                <a:latin typeface="Raleway"/>
                <a:ea typeface="Raleway"/>
                <a:cs typeface="Raleway"/>
                <a:sym typeface="Raleway"/>
              </a:rPr>
              <a:t>This bivariate Gaussian distribution may stands for a set of pictures which are mainly about sky and a little of green trees. You can imagine there are other distributions that stand for other sets of pictures. So now, our task is establish some multivariate Gaussian distributions that look like a hat to cover these clusters. This is how the model name comes from.</a:t>
            </a:r>
          </a:p>
        </p:txBody>
      </p:sp>
      <p:sp>
        <p:nvSpPr>
          <p:cNvPr id="209" name="Shape 209"/>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
              <a:t>4</a:t>
            </a:fld>
            <a:endParaRPr lang="e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
                <a:latin typeface="Raleway"/>
                <a:ea typeface="Raleway"/>
                <a:cs typeface="Raleway"/>
                <a:sym typeface="Raleway"/>
              </a:rPr>
              <a:t>For example, we initialize three hats trying to cover the potentially three clusters of pictures described by green and blue colors.</a:t>
            </a:r>
          </a:p>
          <a:p>
            <a:pPr lvl="0">
              <a:spcBef>
                <a:spcPts val="0"/>
              </a:spcBef>
              <a:buNone/>
            </a:pPr>
            <a:endParaRPr>
              <a:latin typeface="Raleway"/>
              <a:ea typeface="Raleway"/>
              <a:cs typeface="Raleway"/>
              <a:sym typeface="Raleway"/>
            </a:endParaRPr>
          </a:p>
          <a:p>
            <a:pPr lvl="0">
              <a:spcBef>
                <a:spcPts val="0"/>
              </a:spcBef>
              <a:buNone/>
            </a:pPr>
            <a:r>
              <a:rPr lang="en">
                <a:latin typeface="Raleway"/>
                <a:ea typeface="Raleway"/>
                <a:cs typeface="Raleway"/>
                <a:sym typeface="Raleway"/>
              </a:rPr>
              <a:t>Scikit-learn’s GMM model can iterate until the three hats captures data points that are most likely under each of the hats.</a:t>
            </a:r>
          </a:p>
        </p:txBody>
      </p:sp>
      <p:sp>
        <p:nvSpPr>
          <p:cNvPr id="218" name="Shape 218"/>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
              <a:t>5</a:t>
            </a:fld>
            <a:endParaRPr lang="e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marL="0" lvl="0" indent="0">
              <a:spcBef>
                <a:spcPts val="0"/>
              </a:spcBef>
              <a:buNone/>
            </a:pPr>
            <a:r>
              <a:rPr lang="en">
                <a:latin typeface="Raleway"/>
                <a:ea typeface="Raleway"/>
                <a:cs typeface="Raleway"/>
                <a:sym typeface="Raleway"/>
              </a:rPr>
              <a:t>Our result from using scikit-learn’s KMeans package to cluster Minnesota natural scenery is pretty straightforward. As you can see, the most pictures of Minnesota scenery appear online are sunset, lakes, and snow. We are quite famous for lakes and snow indeed.</a:t>
            </a:r>
          </a:p>
        </p:txBody>
      </p:sp>
      <p:sp>
        <p:nvSpPr>
          <p:cNvPr id="229" name="Shape 229"/>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
              <a:t>6</a:t>
            </a:fld>
            <a:endParaRPr lang="e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marL="0" lvl="0" indent="0" rtl="0">
              <a:spcBef>
                <a:spcPts val="0"/>
              </a:spcBef>
              <a:buNone/>
            </a:pPr>
            <a:r>
              <a:rPr lang="en">
                <a:latin typeface="Raleway"/>
                <a:ea typeface="Raleway"/>
                <a:cs typeface="Raleway"/>
                <a:sym typeface="Raleway"/>
              </a:rPr>
              <a:t>Using Gaussian Mixture Model which we mentioned earlier, we see the patterns we learn just now -- one specific color has a Gaussian distribution of different μ for different clusters of picture.</a:t>
            </a:r>
          </a:p>
          <a:p>
            <a:pPr marL="0" lvl="0" indent="0" rtl="0">
              <a:spcBef>
                <a:spcPts val="0"/>
              </a:spcBef>
              <a:buNone/>
            </a:pPr>
            <a:endParaRPr>
              <a:latin typeface="Raleway"/>
              <a:ea typeface="Raleway"/>
              <a:cs typeface="Raleway"/>
              <a:sym typeface="Raleway"/>
            </a:endParaRPr>
          </a:p>
          <a:p>
            <a:pPr marL="0" lvl="0" indent="0" rtl="0">
              <a:spcBef>
                <a:spcPts val="0"/>
              </a:spcBef>
              <a:buNone/>
            </a:pPr>
            <a:r>
              <a:rPr lang="en">
                <a:latin typeface="Raleway"/>
                <a:ea typeface="Raleway"/>
                <a:cs typeface="Raleway"/>
                <a:sym typeface="Raleway"/>
              </a:rPr>
              <a:t>Here we initialize 4 clusters, and end up seeing maybe 3 clusters is the better way.</a:t>
            </a:r>
          </a:p>
        </p:txBody>
      </p:sp>
      <p:sp>
        <p:nvSpPr>
          <p:cNvPr id="240" name="Shape 240"/>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rtl="0">
              <a:spcBef>
                <a:spcPts val="0"/>
              </a:spcBef>
              <a:buClr>
                <a:schemeClr val="dk1"/>
              </a:buClr>
              <a:buSzPct val="25000"/>
              <a:buFont typeface="Calibri"/>
              <a:buNone/>
            </a:pPr>
            <a:fld id="{00000000-1234-1234-1234-123412341234}" type="slidenum">
              <a:rPr lang="en"/>
              <a:t>7</a:t>
            </a:fld>
            <a:endParaRPr lang="e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3" name="Shape 25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
                <a:latin typeface="Raleway"/>
                <a:ea typeface="Raleway"/>
                <a:cs typeface="Raleway"/>
                <a:sym typeface="Raleway"/>
              </a:rPr>
              <a:t>But what if the pictures we are dealing with is not as simple as natural scenery, but with more complex elements and complex colors?</a:t>
            </a:r>
          </a:p>
          <a:p>
            <a:pPr marL="0" marR="0" lvl="0" indent="0" algn="l" rtl="0">
              <a:spcBef>
                <a:spcPts val="0"/>
              </a:spcBef>
              <a:spcAft>
                <a:spcPts val="0"/>
              </a:spcAft>
              <a:buClr>
                <a:schemeClr val="dk1"/>
              </a:buClr>
              <a:buSzPct val="25000"/>
              <a:buFont typeface="Calibri"/>
              <a:buNone/>
            </a:pPr>
            <a:endParaRPr>
              <a:latin typeface="Raleway"/>
              <a:ea typeface="Raleway"/>
              <a:cs typeface="Raleway"/>
              <a:sym typeface="Raleway"/>
            </a:endParaRPr>
          </a:p>
          <a:p>
            <a:pPr marL="0" marR="0" lvl="0" indent="0" algn="l" rtl="0">
              <a:spcBef>
                <a:spcPts val="0"/>
              </a:spcBef>
              <a:spcAft>
                <a:spcPts val="0"/>
              </a:spcAft>
              <a:buClr>
                <a:schemeClr val="dk1"/>
              </a:buClr>
              <a:buSzPct val="25000"/>
              <a:buFont typeface="Calibri"/>
              <a:buNone/>
            </a:pPr>
            <a:r>
              <a:rPr lang="en">
                <a:latin typeface="Raleway"/>
                <a:ea typeface="Raleway"/>
                <a:cs typeface="Raleway"/>
                <a:sym typeface="Raleway"/>
              </a:rPr>
              <a:t>RGB features are clearly not enough to tell the whole story. When it comes to large number of features, deep learning kicks in and TensorFlow takes on the more complex computation.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71" name="Shape 27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
              <a:t>9</a:t>
            </a:fld>
            <a:endParaRPr lang="e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79" name="Shape 27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
              <a:t>10</a:t>
            </a:fld>
            <a:endParaRPr lang="e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pic>
        <p:nvPicPr>
          <p:cNvPr id="17" name="Shape 17" descr="PPT_Gold-1.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8" name="Shape 18"/>
          <p:cNvSpPr txBox="1">
            <a:spLocks noGrp="1"/>
          </p:cNvSpPr>
          <p:nvPr>
            <p:ph type="ctrTitle"/>
          </p:nvPr>
        </p:nvSpPr>
        <p:spPr>
          <a:xfrm>
            <a:off x="3689778" y="394705"/>
            <a:ext cx="4768421" cy="4209045"/>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650013"/>
              </a:buClr>
              <a:buFont typeface="Times"/>
              <a:buNone/>
              <a:defRPr sz="4800" b="0"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9" name="Shape 19"/>
          <p:cNvSpPr txBox="1">
            <a:spLocks noGrp="1"/>
          </p:cNvSpPr>
          <p:nvPr>
            <p:ph type="subTitle" idx="1"/>
          </p:nvPr>
        </p:nvSpPr>
        <p:spPr>
          <a:xfrm>
            <a:off x="2057400" y="4603750"/>
            <a:ext cx="6400799" cy="1752600"/>
          </a:xfrm>
          <a:prstGeom prst="rect">
            <a:avLst/>
          </a:prstGeom>
          <a:noFill/>
          <a:ln>
            <a:noFill/>
          </a:ln>
        </p:spPr>
        <p:txBody>
          <a:bodyPr lIns="91425" tIns="91425" rIns="91425" bIns="91425" anchor="t" anchorCtr="0"/>
          <a:lstStyle>
            <a:lvl1pPr marL="0" marR="0" lvl="0" indent="0" algn="r" rtl="0">
              <a:lnSpc>
                <a:spcPct val="100000"/>
              </a:lnSpc>
              <a:spcBef>
                <a:spcPts val="640"/>
              </a:spcBef>
              <a:spcAft>
                <a:spcPts val="0"/>
              </a:spcAft>
              <a:buClr>
                <a:srgbClr val="650013"/>
              </a:buClr>
              <a:buFont typeface="Arial"/>
              <a:buNone/>
              <a:defRPr sz="3200" b="0" i="0" u="none" strike="noStrike" cap="none">
                <a:solidFill>
                  <a:srgbClr val="650013"/>
                </a:solidFill>
                <a:latin typeface="Times"/>
                <a:ea typeface="Times"/>
                <a:cs typeface="Times"/>
                <a:sym typeface="Times"/>
              </a:defRPr>
            </a:lvl1pPr>
            <a:lvl2pPr marL="457200" marR="0" lvl="1" indent="0" algn="ctr" rtl="0">
              <a:lnSpc>
                <a:spcPct val="100000"/>
              </a:lnSpc>
              <a:spcBef>
                <a:spcPts val="560"/>
              </a:spcBef>
              <a:spcAft>
                <a:spcPts val="0"/>
              </a:spcAft>
              <a:buClr>
                <a:srgbClr val="888888"/>
              </a:buClr>
              <a:buFont typeface="Arial"/>
              <a:buNone/>
              <a:defRPr sz="2800" b="0" i="0" u="none" strike="noStrike" cap="none">
                <a:solidFill>
                  <a:srgbClr val="888888"/>
                </a:solidFill>
                <a:latin typeface="Times"/>
                <a:ea typeface="Times"/>
                <a:cs typeface="Times"/>
                <a:sym typeface="Times"/>
              </a:defRPr>
            </a:lvl2pPr>
            <a:lvl3pPr marL="914400" marR="0" lvl="2" indent="0" algn="ctr" rtl="0">
              <a:lnSpc>
                <a:spcPct val="100000"/>
              </a:lnSpc>
              <a:spcBef>
                <a:spcPts val="480"/>
              </a:spcBef>
              <a:spcAft>
                <a:spcPts val="0"/>
              </a:spcAft>
              <a:buClr>
                <a:srgbClr val="888888"/>
              </a:buClr>
              <a:buFont typeface="Arial"/>
              <a:buNone/>
              <a:defRPr sz="2400" b="0" i="0" u="none" strike="noStrike" cap="none">
                <a:solidFill>
                  <a:srgbClr val="888888"/>
                </a:solidFill>
                <a:latin typeface="Times"/>
                <a:ea typeface="Times"/>
                <a:cs typeface="Times"/>
                <a:sym typeface="Times"/>
              </a:defRPr>
            </a:lvl3pPr>
            <a:lvl4pPr marL="1371600" marR="0" lvl="3"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imes"/>
                <a:ea typeface="Times"/>
                <a:cs typeface="Times"/>
                <a:sym typeface="Times"/>
              </a:defRPr>
            </a:lvl4pPr>
            <a:lvl5pPr marL="1828800" marR="0" lvl="4"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Times"/>
                <a:ea typeface="Times"/>
                <a:cs typeface="Times"/>
                <a:sym typeface="Times"/>
              </a:defRPr>
            </a:lvl5pPr>
            <a:lvl6pPr marL="2286000" marR="0" lvl="5"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650013"/>
              </a:buClr>
              <a:buFont typeface="Times"/>
              <a:buNone/>
              <a:defRPr sz="3000" b="0"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6" name="Shape 76"/>
          <p:cNvSpPr txBox="1">
            <a:spLocks noGrp="1"/>
          </p:cNvSpPr>
          <p:nvPr>
            <p:ph type="body" idx="1"/>
          </p:nvPr>
        </p:nvSpPr>
        <p:spPr>
          <a:xfrm rot="5400000">
            <a:off x="2309017" y="-251618"/>
            <a:ext cx="4525963" cy="8229600"/>
          </a:xfrm>
          <a:prstGeom prst="rect">
            <a:avLst/>
          </a:prstGeom>
          <a:noFill/>
          <a:ln>
            <a:noFill/>
          </a:ln>
        </p:spPr>
        <p:txBody>
          <a:bodyPr lIns="91425" tIns="91425" rIns="91425" bIns="91425" anchor="t" anchorCtr="0"/>
          <a:lstStyle>
            <a:lvl1pPr marL="342900" marR="0" lvl="0" indent="635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698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rot="5400000">
            <a:off x="4732336" y="2171700"/>
            <a:ext cx="5851525" cy="20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650013"/>
              </a:buClr>
              <a:buFont typeface="Times"/>
              <a:buNone/>
              <a:defRPr sz="3000" b="0"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2" name="Shape 82"/>
          <p:cNvSpPr txBox="1">
            <a:spLocks noGrp="1"/>
          </p:cNvSpPr>
          <p:nvPr>
            <p:ph type="body" idx="1"/>
          </p:nvPr>
        </p:nvSpPr>
        <p:spPr>
          <a:xfrm rot="5400000">
            <a:off x="541336" y="190500"/>
            <a:ext cx="5851525" cy="6019798"/>
          </a:xfrm>
          <a:prstGeom prst="rect">
            <a:avLst/>
          </a:prstGeom>
          <a:noFill/>
          <a:ln>
            <a:noFill/>
          </a:ln>
        </p:spPr>
        <p:txBody>
          <a:bodyPr lIns="91425" tIns="91425" rIns="91425" bIns="91425" anchor="t" anchorCtr="0"/>
          <a:lstStyle>
            <a:lvl1pPr marL="342900" marR="0" lvl="0" indent="635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698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6"/>
        <p:cNvGrpSpPr/>
        <p:nvPr/>
      </p:nvGrpSpPr>
      <p:grpSpPr>
        <a:xfrm>
          <a:off x="0" y="0"/>
          <a:ext cx="0" cy="0"/>
          <a:chOff x="0" y="0"/>
          <a:chExt cx="0" cy="0"/>
        </a:xfrm>
      </p:grpSpPr>
      <p:sp>
        <p:nvSpPr>
          <p:cNvPr id="87" name="Shape 87"/>
          <p:cNvSpPr/>
          <p:nvPr/>
        </p:nvSpPr>
        <p:spPr>
          <a:xfrm rot="10800000" flipH="1">
            <a:off x="0" y="2248000"/>
            <a:ext cx="9144000" cy="4609998"/>
          </a:xfrm>
          <a:prstGeom prst="rect">
            <a:avLst/>
          </a:prstGeom>
          <a:solidFill>
            <a:schemeClr val="accent4"/>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88" name="Shape 88"/>
          <p:cNvSpPr/>
          <p:nvPr/>
        </p:nvSpPr>
        <p:spPr>
          <a:xfrm>
            <a:off x="0" y="2248000"/>
            <a:ext cx="9144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89" name="Shape 89"/>
          <p:cNvSpPr txBox="1">
            <a:spLocks noGrp="1"/>
          </p:cNvSpPr>
          <p:nvPr>
            <p:ph type="title"/>
          </p:nvPr>
        </p:nvSpPr>
        <p:spPr>
          <a:xfrm>
            <a:off x="471900" y="984966"/>
            <a:ext cx="8222100" cy="102359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50013"/>
              </a:buClr>
              <a:buFont typeface="Times"/>
              <a:buNone/>
              <a:defRPr sz="3000" b="0"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90" name="Shape 90"/>
          <p:cNvSpPr txBox="1">
            <a:spLocks noGrp="1"/>
          </p:cNvSpPr>
          <p:nvPr>
            <p:ph type="body" idx="1"/>
          </p:nvPr>
        </p:nvSpPr>
        <p:spPr>
          <a:xfrm>
            <a:off x="471900" y="2558766"/>
            <a:ext cx="8222100" cy="3613600"/>
          </a:xfrm>
          <a:prstGeom prst="rect">
            <a:avLst/>
          </a:prstGeom>
          <a:noFill/>
          <a:ln>
            <a:noFill/>
          </a:ln>
        </p:spPr>
        <p:txBody>
          <a:bodyPr lIns="91425" tIns="91425" rIns="91425" bIns="91425" anchor="t" anchorCtr="0"/>
          <a:lstStyle>
            <a:lvl1pPr marL="342900" marR="0" lvl="0" indent="63500" algn="l" rtl="0">
              <a:lnSpc>
                <a:spcPct val="100000"/>
              </a:lnSpc>
              <a:spcBef>
                <a:spcPts val="0"/>
              </a:spcBef>
              <a:spcAft>
                <a:spcPts val="0"/>
              </a:spcAft>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69850" algn="l" rtl="0">
              <a:lnSpc>
                <a:spcPct val="100000"/>
              </a:lnSpc>
              <a:spcBef>
                <a:spcPts val="0"/>
              </a:spcBef>
              <a:spcAft>
                <a:spcPts val="0"/>
              </a:spcAft>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lnSpc>
                <a:spcPct val="100000"/>
              </a:lnSpc>
              <a:spcBef>
                <a:spcPts val="0"/>
              </a:spcBef>
              <a:spcAft>
                <a:spcPts val="0"/>
              </a:spcAft>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254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254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254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sldNum" idx="12"/>
          </p:nvPr>
        </p:nvSpPr>
        <p:spPr>
          <a:xfrm>
            <a:off x="8523539" y="6260830"/>
            <a:ext cx="548699" cy="524799"/>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9"/>
        <p:cNvGrpSpPr/>
        <p:nvPr/>
      </p:nvGrpSpPr>
      <p:grpSpPr>
        <a:xfrm>
          <a:off x="0" y="0"/>
          <a:ext cx="0" cy="0"/>
          <a:chOff x="0" y="0"/>
          <a:chExt cx="0" cy="0"/>
        </a:xfrm>
      </p:grpSpPr>
      <p:pic>
        <p:nvPicPr>
          <p:cNvPr id="100" name="Shape 100" descr="PPT_Gold-1.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01" name="Shape 101"/>
          <p:cNvSpPr txBox="1">
            <a:spLocks noGrp="1"/>
          </p:cNvSpPr>
          <p:nvPr>
            <p:ph type="ctrTitle"/>
          </p:nvPr>
        </p:nvSpPr>
        <p:spPr>
          <a:xfrm>
            <a:off x="3689778" y="394705"/>
            <a:ext cx="4768500" cy="4209000"/>
          </a:xfrm>
          <a:prstGeom prst="rect">
            <a:avLst/>
          </a:prstGeom>
          <a:noFill/>
          <a:ln>
            <a:noFill/>
          </a:ln>
        </p:spPr>
        <p:txBody>
          <a:bodyPr lIns="91425" tIns="91425" rIns="91425" bIns="91425" anchor="b" anchorCtr="0"/>
          <a:lstStyle>
            <a:lvl1pPr marL="0" marR="0" lvl="0" indent="0" algn="r" rtl="0">
              <a:spcBef>
                <a:spcPts val="0"/>
              </a:spcBef>
              <a:buClr>
                <a:srgbClr val="650013"/>
              </a:buClr>
              <a:buFont typeface="Times"/>
              <a:buNone/>
              <a:defRPr sz="4800" b="0"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2" name="Shape 102"/>
          <p:cNvSpPr txBox="1">
            <a:spLocks noGrp="1"/>
          </p:cNvSpPr>
          <p:nvPr>
            <p:ph type="subTitle" idx="1"/>
          </p:nvPr>
        </p:nvSpPr>
        <p:spPr>
          <a:xfrm>
            <a:off x="2057400" y="4603750"/>
            <a:ext cx="6400800" cy="1752600"/>
          </a:xfrm>
          <a:prstGeom prst="rect">
            <a:avLst/>
          </a:prstGeom>
          <a:noFill/>
          <a:ln>
            <a:noFill/>
          </a:ln>
        </p:spPr>
        <p:txBody>
          <a:bodyPr lIns="91425" tIns="91425" rIns="91425" bIns="91425" anchor="t" anchorCtr="0"/>
          <a:lstStyle>
            <a:lvl1pPr marL="0" marR="0" lvl="0" indent="0" algn="r" rtl="0">
              <a:spcBef>
                <a:spcPts val="640"/>
              </a:spcBef>
              <a:buClr>
                <a:srgbClr val="650013"/>
              </a:buClr>
              <a:buFont typeface="Arial"/>
              <a:buNone/>
              <a:defRPr sz="3200" b="0" i="0" u="none" strike="noStrike" cap="none">
                <a:solidFill>
                  <a:srgbClr val="650013"/>
                </a:solidFill>
                <a:latin typeface="Times"/>
                <a:ea typeface="Times"/>
                <a:cs typeface="Times"/>
                <a:sym typeface="Times"/>
              </a:defRPr>
            </a:lvl1pPr>
            <a:lvl2pPr marL="457200" marR="0" lvl="1" indent="0" algn="ctr" rtl="0">
              <a:spcBef>
                <a:spcPts val="560"/>
              </a:spcBef>
              <a:buClr>
                <a:srgbClr val="888888"/>
              </a:buClr>
              <a:buFont typeface="Arial"/>
              <a:buNone/>
              <a:defRPr sz="2800" b="0" i="0" u="none" strike="noStrike" cap="none">
                <a:solidFill>
                  <a:srgbClr val="888888"/>
                </a:solidFill>
                <a:latin typeface="Times"/>
                <a:ea typeface="Times"/>
                <a:cs typeface="Times"/>
                <a:sym typeface="Times"/>
              </a:defRPr>
            </a:lvl2pPr>
            <a:lvl3pPr marL="914400" marR="0" lvl="2" indent="0" algn="ctr" rtl="0">
              <a:spcBef>
                <a:spcPts val="480"/>
              </a:spcBef>
              <a:buClr>
                <a:srgbClr val="888888"/>
              </a:buClr>
              <a:buFont typeface="Arial"/>
              <a:buNone/>
              <a:defRPr sz="2400" b="0" i="0" u="none" strike="noStrike" cap="none">
                <a:solidFill>
                  <a:srgbClr val="888888"/>
                </a:solidFill>
                <a:latin typeface="Times"/>
                <a:ea typeface="Times"/>
                <a:cs typeface="Times"/>
                <a:sym typeface="Times"/>
              </a:defRPr>
            </a:lvl3pPr>
            <a:lvl4pPr marL="1371600" marR="0" lvl="3" indent="0" algn="ctr" rtl="0">
              <a:spcBef>
                <a:spcPts val="400"/>
              </a:spcBef>
              <a:buClr>
                <a:srgbClr val="888888"/>
              </a:buClr>
              <a:buFont typeface="Arial"/>
              <a:buNone/>
              <a:defRPr sz="2000" b="0" i="0" u="none" strike="noStrike" cap="none">
                <a:solidFill>
                  <a:srgbClr val="888888"/>
                </a:solidFill>
                <a:latin typeface="Times"/>
                <a:ea typeface="Times"/>
                <a:cs typeface="Times"/>
                <a:sym typeface="Times"/>
              </a:defRPr>
            </a:lvl4pPr>
            <a:lvl5pPr marL="1828800" marR="0" lvl="4" indent="0" algn="ctr" rtl="0">
              <a:spcBef>
                <a:spcPts val="400"/>
              </a:spcBef>
              <a:buClr>
                <a:srgbClr val="888888"/>
              </a:buClr>
              <a:buFont typeface="Arial"/>
              <a:buNone/>
              <a:defRPr sz="2000" b="0" i="0" u="none" strike="noStrike" cap="none">
                <a:solidFill>
                  <a:srgbClr val="888888"/>
                </a:solidFill>
                <a:latin typeface="Times"/>
                <a:ea typeface="Times"/>
                <a:cs typeface="Times"/>
                <a:sym typeface="Times"/>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spcBef>
                <a:spcPts val="0"/>
              </a:spcBef>
              <a:buClr>
                <a:srgbClr val="650013"/>
              </a:buClr>
              <a:buFont typeface="Times"/>
              <a:buNone/>
              <a:defRPr sz="3000" b="0"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8" name="Shape 108"/>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12"/>
        <p:cNvGrpSpPr/>
        <p:nvPr/>
      </p:nvGrpSpPr>
      <p:grpSpPr>
        <a:xfrm>
          <a:off x="0" y="0"/>
          <a:ext cx="0" cy="0"/>
          <a:chOff x="0" y="0"/>
          <a:chExt cx="0" cy="0"/>
        </a:xfrm>
      </p:grpSpPr>
      <p:sp>
        <p:nvSpPr>
          <p:cNvPr id="113" name="Shape 11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5" name="Shape 11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722312" y="4406900"/>
            <a:ext cx="7772400" cy="1362000"/>
          </a:xfrm>
          <a:prstGeom prst="rect">
            <a:avLst/>
          </a:prstGeom>
          <a:noFill/>
          <a:ln>
            <a:noFill/>
          </a:ln>
        </p:spPr>
        <p:txBody>
          <a:bodyPr lIns="91425" tIns="91425" rIns="91425" bIns="91425" anchor="t" anchorCtr="0"/>
          <a:lstStyle>
            <a:lvl1pPr marL="0" marR="0" lvl="0" indent="0" algn="l" rtl="0">
              <a:spcBef>
                <a:spcPts val="0"/>
              </a:spcBef>
              <a:buClr>
                <a:srgbClr val="650013"/>
              </a:buClr>
              <a:buFont typeface="Times"/>
              <a:buNone/>
              <a:defRPr sz="4000" b="1"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8" name="Shape 118"/>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Times"/>
                <a:ea typeface="Times"/>
                <a:cs typeface="Times"/>
                <a:sym typeface="Times"/>
              </a:defRPr>
            </a:lvl1pPr>
            <a:lvl2pPr marL="457200" marR="0" lvl="1" indent="0" algn="l" rtl="0">
              <a:spcBef>
                <a:spcPts val="360"/>
              </a:spcBef>
              <a:buClr>
                <a:srgbClr val="888888"/>
              </a:buClr>
              <a:buFont typeface="Arial"/>
              <a:buNone/>
              <a:defRPr sz="1800" b="0" i="0" u="none" strike="noStrike" cap="none">
                <a:solidFill>
                  <a:srgbClr val="888888"/>
                </a:solidFill>
                <a:latin typeface="Times"/>
                <a:ea typeface="Times"/>
                <a:cs typeface="Times"/>
                <a:sym typeface="Times"/>
              </a:defRPr>
            </a:lvl2pPr>
            <a:lvl3pPr marL="914400" marR="0" lvl="2" indent="0" algn="l" rtl="0">
              <a:spcBef>
                <a:spcPts val="320"/>
              </a:spcBef>
              <a:buClr>
                <a:srgbClr val="888888"/>
              </a:buClr>
              <a:buFont typeface="Arial"/>
              <a:buNone/>
              <a:defRPr sz="1600" b="0" i="0" u="none" strike="noStrike" cap="none">
                <a:solidFill>
                  <a:srgbClr val="888888"/>
                </a:solidFill>
                <a:latin typeface="Times"/>
                <a:ea typeface="Times"/>
                <a:cs typeface="Times"/>
                <a:sym typeface="Times"/>
              </a:defRPr>
            </a:lvl3pPr>
            <a:lvl4pPr marL="1371600" marR="0" lvl="3" indent="0" algn="l" rtl="0">
              <a:spcBef>
                <a:spcPts val="280"/>
              </a:spcBef>
              <a:buClr>
                <a:srgbClr val="888888"/>
              </a:buClr>
              <a:buFont typeface="Arial"/>
              <a:buNone/>
              <a:defRPr sz="1400" b="0" i="0" u="none" strike="noStrike" cap="none">
                <a:solidFill>
                  <a:srgbClr val="888888"/>
                </a:solidFill>
                <a:latin typeface="Times"/>
                <a:ea typeface="Times"/>
                <a:cs typeface="Times"/>
                <a:sym typeface="Times"/>
              </a:defRPr>
            </a:lvl4pPr>
            <a:lvl5pPr marL="1828800" marR="0" lvl="4" indent="0" algn="l" rtl="0">
              <a:spcBef>
                <a:spcPts val="280"/>
              </a:spcBef>
              <a:buClr>
                <a:srgbClr val="888888"/>
              </a:buClr>
              <a:buFont typeface="Arial"/>
              <a:buNone/>
              <a:defRPr sz="1400" b="0" i="0" u="none" strike="noStrike" cap="none">
                <a:solidFill>
                  <a:srgbClr val="888888"/>
                </a:solidFill>
                <a:latin typeface="Times"/>
                <a:ea typeface="Times"/>
                <a:cs typeface="Times"/>
                <a:sym typeface="Times"/>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19" name="Shape 119"/>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spcBef>
                <a:spcPts val="0"/>
              </a:spcBef>
              <a:buClr>
                <a:srgbClr val="650013"/>
              </a:buClr>
              <a:buFont typeface="Times"/>
              <a:buNone/>
              <a:defRPr sz="3000" b="0"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4" name="Shape 124"/>
          <p:cNvSpPr txBox="1">
            <a:spLocks noGrp="1"/>
          </p:cNvSpPr>
          <p:nvPr>
            <p:ph type="body" idx="1"/>
          </p:nvPr>
        </p:nvSpPr>
        <p:spPr>
          <a:xfrm>
            <a:off x="457200" y="1600200"/>
            <a:ext cx="4038600" cy="4526100"/>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Times"/>
                <a:ea typeface="Times"/>
                <a:cs typeface="Times"/>
                <a:sym typeface="Times"/>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Times"/>
                <a:ea typeface="Times"/>
                <a:cs typeface="Times"/>
                <a:sym typeface="Times"/>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Times"/>
                <a:ea typeface="Times"/>
                <a:cs typeface="Times"/>
                <a:sym typeface="Times"/>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Times"/>
                <a:ea typeface="Times"/>
                <a:cs typeface="Times"/>
                <a:sym typeface="Time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body" idx="2"/>
          </p:nvPr>
        </p:nvSpPr>
        <p:spPr>
          <a:xfrm>
            <a:off x="4648200" y="1600200"/>
            <a:ext cx="4038600" cy="4526100"/>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Times"/>
                <a:ea typeface="Times"/>
                <a:cs typeface="Times"/>
                <a:sym typeface="Times"/>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Times"/>
                <a:ea typeface="Times"/>
                <a:cs typeface="Times"/>
                <a:sym typeface="Times"/>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Times"/>
                <a:ea typeface="Times"/>
                <a:cs typeface="Times"/>
                <a:sym typeface="Times"/>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Times"/>
                <a:ea typeface="Times"/>
                <a:cs typeface="Times"/>
                <a:sym typeface="Time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6" name="Shape 126"/>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7" name="Shape 127"/>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8" name="Shape 128"/>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spcBef>
                <a:spcPts val="0"/>
              </a:spcBef>
              <a:buClr>
                <a:srgbClr val="650013"/>
              </a:buClr>
              <a:buFont typeface="Times"/>
              <a:buNone/>
              <a:defRPr sz="3000" b="0"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1" name="Shape 131"/>
          <p:cNvSpPr txBox="1">
            <a:spLocks noGrp="1"/>
          </p:cNvSpPr>
          <p:nvPr>
            <p:ph type="body" idx="1"/>
          </p:nvPr>
        </p:nvSpPr>
        <p:spPr>
          <a:xfrm>
            <a:off x="457200" y="1535112"/>
            <a:ext cx="4040100"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Times"/>
                <a:ea typeface="Times"/>
                <a:cs typeface="Times"/>
                <a:sym typeface="Times"/>
              </a:defRPr>
            </a:lvl1pPr>
            <a:lvl2pPr marL="457200" marR="0" lvl="1" indent="0" algn="l" rtl="0">
              <a:spcBef>
                <a:spcPts val="400"/>
              </a:spcBef>
              <a:buClr>
                <a:schemeClr val="dk1"/>
              </a:buClr>
              <a:buFont typeface="Arial"/>
              <a:buNone/>
              <a:defRPr sz="2000" b="1" i="0" u="none" strike="noStrike" cap="none">
                <a:solidFill>
                  <a:schemeClr val="dk1"/>
                </a:solidFill>
                <a:latin typeface="Times"/>
                <a:ea typeface="Times"/>
                <a:cs typeface="Times"/>
                <a:sym typeface="Times"/>
              </a:defRPr>
            </a:lvl2pPr>
            <a:lvl3pPr marL="914400" marR="0" lvl="2" indent="0" algn="l" rtl="0">
              <a:spcBef>
                <a:spcPts val="360"/>
              </a:spcBef>
              <a:buClr>
                <a:schemeClr val="dk1"/>
              </a:buClr>
              <a:buFont typeface="Arial"/>
              <a:buNone/>
              <a:defRPr sz="1800" b="1" i="0" u="none" strike="noStrike" cap="none">
                <a:solidFill>
                  <a:schemeClr val="dk1"/>
                </a:solidFill>
                <a:latin typeface="Times"/>
                <a:ea typeface="Times"/>
                <a:cs typeface="Times"/>
                <a:sym typeface="Times"/>
              </a:defRPr>
            </a:lvl3pPr>
            <a:lvl4pPr marL="1371600" marR="0" lvl="3" indent="0" algn="l" rtl="0">
              <a:spcBef>
                <a:spcPts val="320"/>
              </a:spcBef>
              <a:buClr>
                <a:schemeClr val="dk1"/>
              </a:buClr>
              <a:buFont typeface="Arial"/>
              <a:buNone/>
              <a:defRPr sz="1600" b="1" i="0" u="none" strike="noStrike" cap="none">
                <a:solidFill>
                  <a:schemeClr val="dk1"/>
                </a:solidFill>
                <a:latin typeface="Times"/>
                <a:ea typeface="Times"/>
                <a:cs typeface="Times"/>
                <a:sym typeface="Times"/>
              </a:defRPr>
            </a:lvl4pPr>
            <a:lvl5pPr marL="1828800" marR="0" lvl="4" indent="0" algn="l" rtl="0">
              <a:spcBef>
                <a:spcPts val="320"/>
              </a:spcBef>
              <a:buClr>
                <a:schemeClr val="dk1"/>
              </a:buClr>
              <a:buFont typeface="Arial"/>
              <a:buNone/>
              <a:defRPr sz="1600" b="1" i="0" u="none" strike="noStrike" cap="none">
                <a:solidFill>
                  <a:schemeClr val="dk1"/>
                </a:solidFill>
                <a:latin typeface="Times"/>
                <a:ea typeface="Times"/>
                <a:cs typeface="Times"/>
                <a:sym typeface="Times"/>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body" idx="2"/>
          </p:nvPr>
        </p:nvSpPr>
        <p:spPr>
          <a:xfrm>
            <a:off x="457200" y="2174875"/>
            <a:ext cx="4040100" cy="39513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Times"/>
                <a:ea typeface="Times"/>
                <a:cs typeface="Times"/>
                <a:sym typeface="Times"/>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Times"/>
                <a:ea typeface="Times"/>
                <a:cs typeface="Times"/>
                <a:sym typeface="Times"/>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Times"/>
                <a:ea typeface="Times"/>
                <a:cs typeface="Times"/>
                <a:sym typeface="Times"/>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Times"/>
                <a:ea typeface="Times"/>
                <a:cs typeface="Times"/>
                <a:sym typeface="Times"/>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33" name="Shape 133"/>
          <p:cNvSpPr txBox="1">
            <a:spLocks noGrp="1"/>
          </p:cNvSpPr>
          <p:nvPr>
            <p:ph type="body" idx="3"/>
          </p:nvPr>
        </p:nvSpPr>
        <p:spPr>
          <a:xfrm>
            <a:off x="4645025" y="1535112"/>
            <a:ext cx="4041900"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Times"/>
                <a:ea typeface="Times"/>
                <a:cs typeface="Times"/>
                <a:sym typeface="Times"/>
              </a:defRPr>
            </a:lvl1pPr>
            <a:lvl2pPr marL="457200" marR="0" lvl="1" indent="0" algn="l" rtl="0">
              <a:spcBef>
                <a:spcPts val="400"/>
              </a:spcBef>
              <a:buClr>
                <a:schemeClr val="dk1"/>
              </a:buClr>
              <a:buFont typeface="Arial"/>
              <a:buNone/>
              <a:defRPr sz="2000" b="1" i="0" u="none" strike="noStrike" cap="none">
                <a:solidFill>
                  <a:schemeClr val="dk1"/>
                </a:solidFill>
                <a:latin typeface="Times"/>
                <a:ea typeface="Times"/>
                <a:cs typeface="Times"/>
                <a:sym typeface="Times"/>
              </a:defRPr>
            </a:lvl2pPr>
            <a:lvl3pPr marL="914400" marR="0" lvl="2" indent="0" algn="l" rtl="0">
              <a:spcBef>
                <a:spcPts val="360"/>
              </a:spcBef>
              <a:buClr>
                <a:schemeClr val="dk1"/>
              </a:buClr>
              <a:buFont typeface="Arial"/>
              <a:buNone/>
              <a:defRPr sz="1800" b="1" i="0" u="none" strike="noStrike" cap="none">
                <a:solidFill>
                  <a:schemeClr val="dk1"/>
                </a:solidFill>
                <a:latin typeface="Times"/>
                <a:ea typeface="Times"/>
                <a:cs typeface="Times"/>
                <a:sym typeface="Times"/>
              </a:defRPr>
            </a:lvl3pPr>
            <a:lvl4pPr marL="1371600" marR="0" lvl="3" indent="0" algn="l" rtl="0">
              <a:spcBef>
                <a:spcPts val="320"/>
              </a:spcBef>
              <a:buClr>
                <a:schemeClr val="dk1"/>
              </a:buClr>
              <a:buFont typeface="Arial"/>
              <a:buNone/>
              <a:defRPr sz="1600" b="1" i="0" u="none" strike="noStrike" cap="none">
                <a:solidFill>
                  <a:schemeClr val="dk1"/>
                </a:solidFill>
                <a:latin typeface="Times"/>
                <a:ea typeface="Times"/>
                <a:cs typeface="Times"/>
                <a:sym typeface="Times"/>
              </a:defRPr>
            </a:lvl4pPr>
            <a:lvl5pPr marL="1828800" marR="0" lvl="4" indent="0" algn="l" rtl="0">
              <a:spcBef>
                <a:spcPts val="320"/>
              </a:spcBef>
              <a:buClr>
                <a:schemeClr val="dk1"/>
              </a:buClr>
              <a:buFont typeface="Arial"/>
              <a:buNone/>
              <a:defRPr sz="1600" b="1" i="0" u="none" strike="noStrike" cap="none">
                <a:solidFill>
                  <a:schemeClr val="dk1"/>
                </a:solidFill>
                <a:latin typeface="Times"/>
                <a:ea typeface="Times"/>
                <a:cs typeface="Times"/>
                <a:sym typeface="Times"/>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34" name="Shape 134"/>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Times"/>
                <a:ea typeface="Times"/>
                <a:cs typeface="Times"/>
                <a:sym typeface="Times"/>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Times"/>
                <a:ea typeface="Times"/>
                <a:cs typeface="Times"/>
                <a:sym typeface="Times"/>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Times"/>
                <a:ea typeface="Times"/>
                <a:cs typeface="Times"/>
                <a:sym typeface="Times"/>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Times"/>
                <a:ea typeface="Times"/>
                <a:cs typeface="Times"/>
                <a:sym typeface="Times"/>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35" name="Shape 135"/>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spcBef>
                <a:spcPts val="0"/>
              </a:spcBef>
              <a:buClr>
                <a:srgbClr val="650013"/>
              </a:buClr>
              <a:buFont typeface="Times"/>
              <a:buNone/>
              <a:defRPr sz="3000" b="0"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0" name="Shape 140"/>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650013"/>
              </a:buClr>
              <a:buFont typeface="Times"/>
              <a:buNone/>
              <a:defRPr sz="3000" b="0"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5" name="Shape 25"/>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635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698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73050"/>
            <a:ext cx="3008400" cy="1161900"/>
          </a:xfrm>
          <a:prstGeom prst="rect">
            <a:avLst/>
          </a:prstGeom>
          <a:noFill/>
          <a:ln>
            <a:noFill/>
          </a:ln>
        </p:spPr>
        <p:txBody>
          <a:bodyPr lIns="91425" tIns="91425" rIns="91425" bIns="91425" anchor="b" anchorCtr="0"/>
          <a:lstStyle>
            <a:lvl1pPr marL="0" marR="0" lvl="0" indent="0" algn="l" rtl="0">
              <a:spcBef>
                <a:spcPts val="0"/>
              </a:spcBef>
              <a:buClr>
                <a:srgbClr val="650013"/>
              </a:buClr>
              <a:buFont typeface="Times"/>
              <a:buNone/>
              <a:defRPr sz="2000" b="1"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5" name="Shape 145"/>
          <p:cNvSpPr txBox="1">
            <a:spLocks noGrp="1"/>
          </p:cNvSpPr>
          <p:nvPr>
            <p:ph type="body" idx="1"/>
          </p:nvPr>
        </p:nvSpPr>
        <p:spPr>
          <a:xfrm>
            <a:off x="3575050" y="273050"/>
            <a:ext cx="5111700" cy="58530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6" name="Shape 146"/>
          <p:cNvSpPr txBox="1">
            <a:spLocks noGrp="1"/>
          </p:cNvSpPr>
          <p:nvPr>
            <p:ph type="body" idx="2"/>
          </p:nvPr>
        </p:nvSpPr>
        <p:spPr>
          <a:xfrm>
            <a:off x="457200" y="1435100"/>
            <a:ext cx="3008400" cy="46911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Times"/>
                <a:ea typeface="Times"/>
                <a:cs typeface="Times"/>
                <a:sym typeface="Times"/>
              </a:defRPr>
            </a:lvl1pPr>
            <a:lvl2pPr marL="457200" marR="0" lvl="1" indent="0" algn="l" rtl="0">
              <a:spcBef>
                <a:spcPts val="240"/>
              </a:spcBef>
              <a:buClr>
                <a:schemeClr val="dk1"/>
              </a:buClr>
              <a:buFont typeface="Arial"/>
              <a:buNone/>
              <a:defRPr sz="1200" b="0" i="0" u="none" strike="noStrike" cap="none">
                <a:solidFill>
                  <a:schemeClr val="dk1"/>
                </a:solidFill>
                <a:latin typeface="Times"/>
                <a:ea typeface="Times"/>
                <a:cs typeface="Times"/>
                <a:sym typeface="Times"/>
              </a:defRPr>
            </a:lvl2pPr>
            <a:lvl3pPr marL="914400" marR="0" lvl="2" indent="0" algn="l" rtl="0">
              <a:spcBef>
                <a:spcPts val="200"/>
              </a:spcBef>
              <a:buClr>
                <a:schemeClr val="dk1"/>
              </a:buClr>
              <a:buFont typeface="Arial"/>
              <a:buNone/>
              <a:defRPr sz="1000" b="0" i="0" u="none" strike="noStrike" cap="none">
                <a:solidFill>
                  <a:schemeClr val="dk1"/>
                </a:solidFill>
                <a:latin typeface="Times"/>
                <a:ea typeface="Times"/>
                <a:cs typeface="Times"/>
                <a:sym typeface="Times"/>
              </a:defRPr>
            </a:lvl3pPr>
            <a:lvl4pPr marL="1371600" marR="0" lvl="3" indent="0" algn="l" rtl="0">
              <a:spcBef>
                <a:spcPts val="180"/>
              </a:spcBef>
              <a:buClr>
                <a:schemeClr val="dk1"/>
              </a:buClr>
              <a:buFont typeface="Arial"/>
              <a:buNone/>
              <a:defRPr sz="900" b="0" i="0" u="none" strike="noStrike" cap="none">
                <a:solidFill>
                  <a:schemeClr val="dk1"/>
                </a:solidFill>
                <a:latin typeface="Times"/>
                <a:ea typeface="Times"/>
                <a:cs typeface="Times"/>
                <a:sym typeface="Times"/>
              </a:defRPr>
            </a:lvl4pPr>
            <a:lvl5pPr marL="1828800" marR="0" lvl="4" indent="0" algn="l" rtl="0">
              <a:spcBef>
                <a:spcPts val="180"/>
              </a:spcBef>
              <a:buClr>
                <a:schemeClr val="dk1"/>
              </a:buClr>
              <a:buFont typeface="Arial"/>
              <a:buNone/>
              <a:defRPr sz="900" b="0" i="0" u="none" strike="noStrike" cap="none">
                <a:solidFill>
                  <a:schemeClr val="dk1"/>
                </a:solidFill>
                <a:latin typeface="Times"/>
                <a:ea typeface="Times"/>
                <a:cs typeface="Times"/>
                <a:sym typeface="Times"/>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47" name="Shape 147"/>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8" name="Shape 148"/>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1792288" y="4800600"/>
            <a:ext cx="5486400" cy="566700"/>
          </a:xfrm>
          <a:prstGeom prst="rect">
            <a:avLst/>
          </a:prstGeom>
          <a:noFill/>
          <a:ln>
            <a:noFill/>
          </a:ln>
        </p:spPr>
        <p:txBody>
          <a:bodyPr lIns="91425" tIns="91425" rIns="91425" bIns="91425" anchor="b" anchorCtr="0"/>
          <a:lstStyle>
            <a:lvl1pPr marL="0" marR="0" lvl="0" indent="0" algn="l" rtl="0">
              <a:spcBef>
                <a:spcPts val="0"/>
              </a:spcBef>
              <a:buClr>
                <a:srgbClr val="650013"/>
              </a:buClr>
              <a:buFont typeface="Times"/>
              <a:buNone/>
              <a:defRPr sz="2000" b="1"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2" name="Shape 152"/>
          <p:cNvSpPr>
            <a:spLocks noGrp="1"/>
          </p:cNvSpPr>
          <p:nvPr>
            <p:ph type="pic" idx="2"/>
          </p:nvPr>
        </p:nvSpPr>
        <p:spPr>
          <a:xfrm>
            <a:off x="1792288" y="612775"/>
            <a:ext cx="5486400"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Times"/>
                <a:ea typeface="Times"/>
                <a:cs typeface="Times"/>
                <a:sym typeface="Times"/>
              </a:defRPr>
            </a:lvl1pPr>
            <a:lvl2pPr marL="457200" marR="0" lvl="1" indent="0" algn="l" rtl="0">
              <a:spcBef>
                <a:spcPts val="560"/>
              </a:spcBef>
              <a:buClr>
                <a:schemeClr val="dk1"/>
              </a:buClr>
              <a:buFont typeface="Arial"/>
              <a:buNone/>
              <a:defRPr sz="2800" b="0" i="0" u="none" strike="noStrike" cap="none">
                <a:solidFill>
                  <a:schemeClr val="dk1"/>
                </a:solidFill>
                <a:latin typeface="Times"/>
                <a:ea typeface="Times"/>
                <a:cs typeface="Times"/>
                <a:sym typeface="Times"/>
              </a:defRPr>
            </a:lvl2pPr>
            <a:lvl3pPr marL="914400" marR="0" lvl="2" indent="0" algn="l" rtl="0">
              <a:spcBef>
                <a:spcPts val="480"/>
              </a:spcBef>
              <a:buClr>
                <a:schemeClr val="dk1"/>
              </a:buClr>
              <a:buFont typeface="Arial"/>
              <a:buNone/>
              <a:defRPr sz="2400" b="0" i="0" u="none" strike="noStrike" cap="none">
                <a:solidFill>
                  <a:schemeClr val="dk1"/>
                </a:solidFill>
                <a:latin typeface="Times"/>
                <a:ea typeface="Times"/>
                <a:cs typeface="Times"/>
                <a:sym typeface="Times"/>
              </a:defRPr>
            </a:lvl3pPr>
            <a:lvl4pPr marL="1371600" marR="0" lvl="3" indent="0" algn="l" rtl="0">
              <a:spcBef>
                <a:spcPts val="400"/>
              </a:spcBef>
              <a:buClr>
                <a:schemeClr val="dk1"/>
              </a:buClr>
              <a:buFont typeface="Arial"/>
              <a:buNone/>
              <a:defRPr sz="2000" b="0" i="0" u="none" strike="noStrike" cap="none">
                <a:solidFill>
                  <a:schemeClr val="dk1"/>
                </a:solidFill>
                <a:latin typeface="Times"/>
                <a:ea typeface="Times"/>
                <a:cs typeface="Times"/>
                <a:sym typeface="Times"/>
              </a:defRPr>
            </a:lvl4pPr>
            <a:lvl5pPr marL="1828800" marR="0" lvl="4" indent="0" algn="l" rtl="0">
              <a:spcBef>
                <a:spcPts val="400"/>
              </a:spcBef>
              <a:buClr>
                <a:schemeClr val="dk1"/>
              </a:buClr>
              <a:buFont typeface="Arial"/>
              <a:buNone/>
              <a:defRPr sz="2000" b="0" i="0" u="none" strike="noStrike" cap="none">
                <a:solidFill>
                  <a:schemeClr val="dk1"/>
                </a:solidFill>
                <a:latin typeface="Times"/>
                <a:ea typeface="Times"/>
                <a:cs typeface="Times"/>
                <a:sym typeface="Times"/>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body" idx="1"/>
          </p:nvPr>
        </p:nvSpPr>
        <p:spPr>
          <a:xfrm>
            <a:off x="1792288" y="5367337"/>
            <a:ext cx="5486400" cy="8049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Times"/>
                <a:ea typeface="Times"/>
                <a:cs typeface="Times"/>
                <a:sym typeface="Times"/>
              </a:defRPr>
            </a:lvl1pPr>
            <a:lvl2pPr marL="457200" marR="0" lvl="1" indent="0" algn="l" rtl="0">
              <a:spcBef>
                <a:spcPts val="240"/>
              </a:spcBef>
              <a:buClr>
                <a:schemeClr val="dk1"/>
              </a:buClr>
              <a:buFont typeface="Arial"/>
              <a:buNone/>
              <a:defRPr sz="1200" b="0" i="0" u="none" strike="noStrike" cap="none">
                <a:solidFill>
                  <a:schemeClr val="dk1"/>
                </a:solidFill>
                <a:latin typeface="Times"/>
                <a:ea typeface="Times"/>
                <a:cs typeface="Times"/>
                <a:sym typeface="Times"/>
              </a:defRPr>
            </a:lvl2pPr>
            <a:lvl3pPr marL="914400" marR="0" lvl="2" indent="0" algn="l" rtl="0">
              <a:spcBef>
                <a:spcPts val="200"/>
              </a:spcBef>
              <a:buClr>
                <a:schemeClr val="dk1"/>
              </a:buClr>
              <a:buFont typeface="Arial"/>
              <a:buNone/>
              <a:defRPr sz="1000" b="0" i="0" u="none" strike="noStrike" cap="none">
                <a:solidFill>
                  <a:schemeClr val="dk1"/>
                </a:solidFill>
                <a:latin typeface="Times"/>
                <a:ea typeface="Times"/>
                <a:cs typeface="Times"/>
                <a:sym typeface="Times"/>
              </a:defRPr>
            </a:lvl3pPr>
            <a:lvl4pPr marL="1371600" marR="0" lvl="3" indent="0" algn="l" rtl="0">
              <a:spcBef>
                <a:spcPts val="180"/>
              </a:spcBef>
              <a:buClr>
                <a:schemeClr val="dk1"/>
              </a:buClr>
              <a:buFont typeface="Arial"/>
              <a:buNone/>
              <a:defRPr sz="900" b="0" i="0" u="none" strike="noStrike" cap="none">
                <a:solidFill>
                  <a:schemeClr val="dk1"/>
                </a:solidFill>
                <a:latin typeface="Times"/>
                <a:ea typeface="Times"/>
                <a:cs typeface="Times"/>
                <a:sym typeface="Times"/>
              </a:defRPr>
            </a:lvl4pPr>
            <a:lvl5pPr marL="1828800" marR="0" lvl="4" indent="0" algn="l" rtl="0">
              <a:spcBef>
                <a:spcPts val="180"/>
              </a:spcBef>
              <a:buClr>
                <a:schemeClr val="dk1"/>
              </a:buClr>
              <a:buFont typeface="Arial"/>
              <a:buNone/>
              <a:defRPr sz="900" b="0" i="0" u="none" strike="noStrike" cap="none">
                <a:solidFill>
                  <a:schemeClr val="dk1"/>
                </a:solidFill>
                <a:latin typeface="Times"/>
                <a:ea typeface="Times"/>
                <a:cs typeface="Times"/>
                <a:sym typeface="Times"/>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54" name="Shape 154"/>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6" name="Shape 156"/>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spcBef>
                <a:spcPts val="0"/>
              </a:spcBef>
              <a:buClr>
                <a:srgbClr val="650013"/>
              </a:buClr>
              <a:buFont typeface="Times"/>
              <a:buNone/>
              <a:defRPr sz="3000" b="0"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9" name="Shape 159"/>
          <p:cNvSpPr txBox="1">
            <a:spLocks noGrp="1"/>
          </p:cNvSpPr>
          <p:nvPr>
            <p:ph type="body" idx="1"/>
          </p:nvPr>
        </p:nvSpPr>
        <p:spPr>
          <a:xfrm rot="5400000">
            <a:off x="2308950" y="-251550"/>
            <a:ext cx="4526100"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0" name="Shape 160"/>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1" name="Shape 161"/>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rot="5400000">
            <a:off x="4732350" y="2171687"/>
            <a:ext cx="5851500" cy="2057400"/>
          </a:xfrm>
          <a:prstGeom prst="rect">
            <a:avLst/>
          </a:prstGeom>
          <a:noFill/>
          <a:ln>
            <a:noFill/>
          </a:ln>
        </p:spPr>
        <p:txBody>
          <a:bodyPr lIns="91425" tIns="91425" rIns="91425" bIns="91425" anchor="ctr" anchorCtr="0"/>
          <a:lstStyle>
            <a:lvl1pPr marL="0" marR="0" lvl="0" indent="0" algn="l" rtl="0">
              <a:spcBef>
                <a:spcPts val="0"/>
              </a:spcBef>
              <a:buClr>
                <a:srgbClr val="650013"/>
              </a:buClr>
              <a:buFont typeface="Times"/>
              <a:buNone/>
              <a:defRPr sz="3000" b="0"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65" name="Shape 165"/>
          <p:cNvSpPr txBox="1">
            <a:spLocks noGrp="1"/>
          </p:cNvSpPr>
          <p:nvPr>
            <p:ph type="body" idx="1"/>
          </p:nvPr>
        </p:nvSpPr>
        <p:spPr>
          <a:xfrm rot="5400000">
            <a:off x="541350" y="190487"/>
            <a:ext cx="5851500" cy="6019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6" name="Shape 166"/>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9"/>
        <p:cNvGrpSpPr/>
        <p:nvPr/>
      </p:nvGrpSpPr>
      <p:grpSpPr>
        <a:xfrm>
          <a:off x="0" y="0"/>
          <a:ext cx="0" cy="0"/>
          <a:chOff x="0" y="0"/>
          <a:chExt cx="0" cy="0"/>
        </a:xfrm>
      </p:grpSpPr>
      <p:sp>
        <p:nvSpPr>
          <p:cNvPr id="170" name="Shape 170"/>
          <p:cNvSpPr/>
          <p:nvPr/>
        </p:nvSpPr>
        <p:spPr>
          <a:xfrm rot="10800000" flipH="1">
            <a:off x="0" y="2247900"/>
            <a:ext cx="9144000" cy="4610100"/>
          </a:xfrm>
          <a:prstGeom prst="rect">
            <a:avLst/>
          </a:prstGeom>
          <a:solidFill>
            <a:schemeClr val="accent4"/>
          </a:solidFill>
          <a:ln>
            <a:noFill/>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171" name="Shape 171"/>
          <p:cNvSpPr/>
          <p:nvPr/>
        </p:nvSpPr>
        <p:spPr>
          <a:xfrm>
            <a:off x="0" y="2248000"/>
            <a:ext cx="9144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172" name="Shape 172"/>
          <p:cNvSpPr txBox="1">
            <a:spLocks noGrp="1"/>
          </p:cNvSpPr>
          <p:nvPr>
            <p:ph type="title"/>
          </p:nvPr>
        </p:nvSpPr>
        <p:spPr>
          <a:xfrm>
            <a:off x="471900" y="984966"/>
            <a:ext cx="8222100" cy="1023600"/>
          </a:xfrm>
          <a:prstGeom prst="rect">
            <a:avLst/>
          </a:prstGeom>
          <a:noFill/>
          <a:ln>
            <a:noFill/>
          </a:ln>
        </p:spPr>
        <p:txBody>
          <a:bodyPr lIns="91425" tIns="91425" rIns="91425" bIns="91425" anchor="b" anchorCtr="0"/>
          <a:lstStyle>
            <a:lvl1pPr marL="0" marR="0" lvl="0" indent="0" algn="l" rtl="0">
              <a:spcBef>
                <a:spcPts val="0"/>
              </a:spcBef>
              <a:buClr>
                <a:srgbClr val="650013"/>
              </a:buClr>
              <a:buFont typeface="Times"/>
              <a:buNone/>
              <a:defRPr sz="3000" b="0"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3" name="Shape 173"/>
          <p:cNvSpPr txBox="1">
            <a:spLocks noGrp="1"/>
          </p:cNvSpPr>
          <p:nvPr>
            <p:ph type="body" idx="1"/>
          </p:nvPr>
        </p:nvSpPr>
        <p:spPr>
          <a:xfrm>
            <a:off x="471900" y="2558766"/>
            <a:ext cx="8222100" cy="3613500"/>
          </a:xfrm>
          <a:prstGeom prst="rect">
            <a:avLst/>
          </a:prstGeom>
          <a:noFill/>
          <a:ln>
            <a:noFill/>
          </a:ln>
        </p:spPr>
        <p:txBody>
          <a:bodyPr lIns="91425" tIns="91425" rIns="91425" bIns="91425" anchor="t" anchorCtr="0"/>
          <a:lstStyle>
            <a:lvl1pPr marL="342900" marR="0" lvl="0" indent="-139700" algn="l" rtl="0">
              <a:spcBef>
                <a:spcPts val="0"/>
              </a:spcBef>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107950" algn="l" rtl="0">
              <a:spcBef>
                <a:spcPts val="0"/>
              </a:spcBef>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spcBef>
                <a:spcPts val="0"/>
              </a:spcBef>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101600" algn="l" rtl="0">
              <a:spcBef>
                <a:spcPts val="0"/>
              </a:spcBef>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101600" algn="l" rtl="0">
              <a:spcBef>
                <a:spcPts val="0"/>
              </a:spcBef>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sldNum" idx="12"/>
          </p:nvPr>
        </p:nvSpPr>
        <p:spPr>
          <a:xfrm>
            <a:off x="8523540" y="6260830"/>
            <a:ext cx="548700" cy="524699"/>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
        <p:cNvGrpSpPr/>
        <p:nvPr/>
      </p:nvGrpSpPr>
      <p:grpSpPr>
        <a:xfrm>
          <a:off x="0" y="0"/>
          <a:ext cx="0" cy="0"/>
          <a:chOff x="0" y="0"/>
          <a:chExt cx="0" cy="0"/>
        </a:xfrm>
      </p:grpSpPr>
      <p:sp>
        <p:nvSpPr>
          <p:cNvPr id="30" name="Shape 30"/>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50013"/>
              </a:buClr>
              <a:buFont typeface="Times"/>
              <a:buNone/>
              <a:defRPr sz="4000" b="1"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5" name="Shape 35"/>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lnSpc>
                <a:spcPct val="100000"/>
              </a:lnSpc>
              <a:spcBef>
                <a:spcPts val="400"/>
              </a:spcBef>
              <a:spcAft>
                <a:spcPts val="0"/>
              </a:spcAft>
              <a:buClr>
                <a:srgbClr val="888888"/>
              </a:buClr>
              <a:buFont typeface="Arial"/>
              <a:buNone/>
              <a:defRPr sz="2000" b="0" i="0" u="none" strike="noStrike" cap="none">
                <a:solidFill>
                  <a:srgbClr val="888888"/>
                </a:solidFill>
                <a:latin typeface="Times"/>
                <a:ea typeface="Times"/>
                <a:cs typeface="Times"/>
                <a:sym typeface="Times"/>
              </a:defRPr>
            </a:lvl1pPr>
            <a:lvl2pPr marL="457200" marR="0" lvl="1" indent="0" algn="l" rtl="0">
              <a:lnSpc>
                <a:spcPct val="100000"/>
              </a:lnSpc>
              <a:spcBef>
                <a:spcPts val="360"/>
              </a:spcBef>
              <a:spcAft>
                <a:spcPts val="0"/>
              </a:spcAft>
              <a:buClr>
                <a:srgbClr val="888888"/>
              </a:buClr>
              <a:buFont typeface="Arial"/>
              <a:buNone/>
              <a:defRPr sz="1800" b="0" i="0" u="none" strike="noStrike" cap="none">
                <a:solidFill>
                  <a:srgbClr val="888888"/>
                </a:solidFill>
                <a:latin typeface="Times"/>
                <a:ea typeface="Times"/>
                <a:cs typeface="Times"/>
                <a:sym typeface="Times"/>
              </a:defRPr>
            </a:lvl2pPr>
            <a:lvl3pPr marL="914400" marR="0" lvl="2" indent="0" algn="l" rtl="0">
              <a:lnSpc>
                <a:spcPct val="100000"/>
              </a:lnSpc>
              <a:spcBef>
                <a:spcPts val="320"/>
              </a:spcBef>
              <a:spcAft>
                <a:spcPts val="0"/>
              </a:spcAft>
              <a:buClr>
                <a:srgbClr val="888888"/>
              </a:buClr>
              <a:buFont typeface="Arial"/>
              <a:buNone/>
              <a:defRPr sz="1600" b="0" i="0" u="none" strike="noStrike" cap="none">
                <a:solidFill>
                  <a:srgbClr val="888888"/>
                </a:solidFill>
                <a:latin typeface="Times"/>
                <a:ea typeface="Times"/>
                <a:cs typeface="Times"/>
                <a:sym typeface="Times"/>
              </a:defRPr>
            </a:lvl3pPr>
            <a:lvl4pPr marL="1371600" marR="0" lvl="3"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imes"/>
                <a:ea typeface="Times"/>
                <a:cs typeface="Times"/>
                <a:sym typeface="Times"/>
              </a:defRPr>
            </a:lvl4pPr>
            <a:lvl5pPr marL="1828800" marR="0" lvl="4"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Times"/>
                <a:ea typeface="Times"/>
                <a:cs typeface="Times"/>
                <a:sym typeface="Times"/>
              </a:defRPr>
            </a:lvl5pPr>
            <a:lvl6pPr marL="2286000" marR="0" lvl="5"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6" name="Shape 36"/>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650013"/>
              </a:buClr>
              <a:buFont typeface="Times"/>
              <a:buNone/>
              <a:defRPr sz="3000" b="0"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41" name="Shape 41"/>
          <p:cNvSpPr txBox="1">
            <a:spLocks noGrp="1"/>
          </p:cNvSpPr>
          <p:nvPr>
            <p:ph type="body" idx="1"/>
          </p:nvPr>
        </p:nvSpPr>
        <p:spPr>
          <a:xfrm>
            <a:off x="457200" y="1600200"/>
            <a:ext cx="4038598" cy="4525963"/>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Times"/>
                <a:ea typeface="Times"/>
                <a:cs typeface="Times"/>
                <a:sym typeface="Times"/>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Times"/>
                <a:ea typeface="Times"/>
                <a:cs typeface="Times"/>
                <a:sym typeface="Times"/>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imes"/>
                <a:ea typeface="Times"/>
                <a:cs typeface="Times"/>
                <a:sym typeface="Times"/>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imes"/>
                <a:ea typeface="Times"/>
                <a:cs typeface="Times"/>
                <a:sym typeface="Time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648200" y="1600200"/>
            <a:ext cx="4038598" cy="4525963"/>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Times"/>
                <a:ea typeface="Times"/>
                <a:cs typeface="Times"/>
                <a:sym typeface="Times"/>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Times"/>
                <a:ea typeface="Times"/>
                <a:cs typeface="Times"/>
                <a:sym typeface="Times"/>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imes"/>
                <a:ea typeface="Times"/>
                <a:cs typeface="Times"/>
                <a:sym typeface="Times"/>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imes"/>
                <a:ea typeface="Times"/>
                <a:cs typeface="Times"/>
                <a:sym typeface="Times"/>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650013"/>
              </a:buClr>
              <a:buFont typeface="Times"/>
              <a:buNone/>
              <a:defRPr sz="3000" b="0"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48" name="Shape 48"/>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dk1"/>
              </a:buClr>
              <a:buFont typeface="Arial"/>
              <a:buNone/>
              <a:defRPr sz="2400" b="1" i="0" u="none" strike="noStrike" cap="none">
                <a:solidFill>
                  <a:schemeClr val="dk1"/>
                </a:solidFill>
                <a:latin typeface="Times"/>
                <a:ea typeface="Times"/>
                <a:cs typeface="Times"/>
                <a:sym typeface="Times"/>
              </a:defRPr>
            </a:lvl1pPr>
            <a:lvl2pPr marL="457200" marR="0" lvl="1" indent="0" algn="l" rtl="0">
              <a:lnSpc>
                <a:spcPct val="100000"/>
              </a:lnSpc>
              <a:spcBef>
                <a:spcPts val="400"/>
              </a:spcBef>
              <a:spcAft>
                <a:spcPts val="0"/>
              </a:spcAft>
              <a:buClr>
                <a:schemeClr val="dk1"/>
              </a:buClr>
              <a:buFont typeface="Arial"/>
              <a:buNone/>
              <a:defRPr sz="2000" b="1" i="0" u="none" strike="noStrike" cap="none">
                <a:solidFill>
                  <a:schemeClr val="dk1"/>
                </a:solidFill>
                <a:latin typeface="Times"/>
                <a:ea typeface="Times"/>
                <a:cs typeface="Times"/>
                <a:sym typeface="Times"/>
              </a:defRPr>
            </a:lvl2pPr>
            <a:lvl3pPr marL="914400" marR="0" lvl="2" indent="0" algn="l" rtl="0">
              <a:lnSpc>
                <a:spcPct val="100000"/>
              </a:lnSpc>
              <a:spcBef>
                <a:spcPts val="360"/>
              </a:spcBef>
              <a:spcAft>
                <a:spcPts val="0"/>
              </a:spcAft>
              <a:buClr>
                <a:schemeClr val="dk1"/>
              </a:buClr>
              <a:buFont typeface="Arial"/>
              <a:buNone/>
              <a:defRPr sz="1800" b="1" i="0" u="none" strike="noStrike" cap="none">
                <a:solidFill>
                  <a:schemeClr val="dk1"/>
                </a:solidFill>
                <a:latin typeface="Times"/>
                <a:ea typeface="Times"/>
                <a:cs typeface="Times"/>
                <a:sym typeface="Times"/>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imes"/>
                <a:ea typeface="Times"/>
                <a:cs typeface="Times"/>
                <a:sym typeface="Times"/>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imes"/>
                <a:ea typeface="Times"/>
                <a:cs typeface="Times"/>
                <a:sym typeface="Times"/>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2"/>
          </p:nvPr>
        </p:nvSpPr>
        <p:spPr>
          <a:xfrm>
            <a:off x="457200" y="2174875"/>
            <a:ext cx="4040187" cy="395128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Times"/>
                <a:ea typeface="Times"/>
                <a:cs typeface="Times"/>
                <a:sym typeface="Times"/>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imes"/>
                <a:ea typeface="Times"/>
                <a:cs typeface="Times"/>
                <a:sym typeface="Times"/>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imes"/>
                <a:ea typeface="Times"/>
                <a:cs typeface="Times"/>
                <a:sym typeface="Times"/>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imes"/>
                <a:ea typeface="Times"/>
                <a:cs typeface="Times"/>
                <a:sym typeface="Times"/>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3"/>
          </p:nvPr>
        </p:nvSpPr>
        <p:spPr>
          <a:xfrm>
            <a:off x="4645025" y="1535112"/>
            <a:ext cx="4041773" cy="639762"/>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dk1"/>
              </a:buClr>
              <a:buFont typeface="Arial"/>
              <a:buNone/>
              <a:defRPr sz="2400" b="1" i="0" u="none" strike="noStrike" cap="none">
                <a:solidFill>
                  <a:schemeClr val="dk1"/>
                </a:solidFill>
                <a:latin typeface="Times"/>
                <a:ea typeface="Times"/>
                <a:cs typeface="Times"/>
                <a:sym typeface="Times"/>
              </a:defRPr>
            </a:lvl1pPr>
            <a:lvl2pPr marL="457200" marR="0" lvl="1" indent="0" algn="l" rtl="0">
              <a:lnSpc>
                <a:spcPct val="100000"/>
              </a:lnSpc>
              <a:spcBef>
                <a:spcPts val="400"/>
              </a:spcBef>
              <a:spcAft>
                <a:spcPts val="0"/>
              </a:spcAft>
              <a:buClr>
                <a:schemeClr val="dk1"/>
              </a:buClr>
              <a:buFont typeface="Arial"/>
              <a:buNone/>
              <a:defRPr sz="2000" b="1" i="0" u="none" strike="noStrike" cap="none">
                <a:solidFill>
                  <a:schemeClr val="dk1"/>
                </a:solidFill>
                <a:latin typeface="Times"/>
                <a:ea typeface="Times"/>
                <a:cs typeface="Times"/>
                <a:sym typeface="Times"/>
              </a:defRPr>
            </a:lvl2pPr>
            <a:lvl3pPr marL="914400" marR="0" lvl="2" indent="0" algn="l" rtl="0">
              <a:lnSpc>
                <a:spcPct val="100000"/>
              </a:lnSpc>
              <a:spcBef>
                <a:spcPts val="360"/>
              </a:spcBef>
              <a:spcAft>
                <a:spcPts val="0"/>
              </a:spcAft>
              <a:buClr>
                <a:schemeClr val="dk1"/>
              </a:buClr>
              <a:buFont typeface="Arial"/>
              <a:buNone/>
              <a:defRPr sz="1800" b="1" i="0" u="none" strike="noStrike" cap="none">
                <a:solidFill>
                  <a:schemeClr val="dk1"/>
                </a:solidFill>
                <a:latin typeface="Times"/>
                <a:ea typeface="Times"/>
                <a:cs typeface="Times"/>
                <a:sym typeface="Times"/>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imes"/>
                <a:ea typeface="Times"/>
                <a:cs typeface="Times"/>
                <a:sym typeface="Times"/>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Times"/>
                <a:ea typeface="Times"/>
                <a:cs typeface="Times"/>
                <a:sym typeface="Times"/>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body" idx="4"/>
          </p:nvPr>
        </p:nvSpPr>
        <p:spPr>
          <a:xfrm>
            <a:off x="4645025" y="2174875"/>
            <a:ext cx="4041773" cy="395128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Times"/>
                <a:ea typeface="Times"/>
                <a:cs typeface="Times"/>
                <a:sym typeface="Times"/>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Times"/>
                <a:ea typeface="Times"/>
                <a:cs typeface="Times"/>
                <a:sym typeface="Times"/>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imes"/>
                <a:ea typeface="Times"/>
                <a:cs typeface="Times"/>
                <a:sym typeface="Times"/>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Times"/>
                <a:ea typeface="Times"/>
                <a:cs typeface="Times"/>
                <a:sym typeface="Times"/>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650013"/>
              </a:buClr>
              <a:buFont typeface="Times"/>
              <a:buNone/>
              <a:defRPr sz="3000" b="0"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7" name="Shape 57"/>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273050"/>
            <a:ext cx="3008313" cy="116204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50013"/>
              </a:buClr>
              <a:buFont typeface="Times"/>
              <a:buNone/>
              <a:defRPr sz="2000" b="1"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2" name="Shape 62"/>
          <p:cNvSpPr txBox="1">
            <a:spLocks noGrp="1"/>
          </p:cNvSpPr>
          <p:nvPr>
            <p:ph type="body" idx="1"/>
          </p:nvPr>
        </p:nvSpPr>
        <p:spPr>
          <a:xfrm>
            <a:off x="3575050" y="273050"/>
            <a:ext cx="5111750" cy="5853111"/>
          </a:xfrm>
          <a:prstGeom prst="rect">
            <a:avLst/>
          </a:prstGeom>
          <a:noFill/>
          <a:ln>
            <a:noFill/>
          </a:ln>
        </p:spPr>
        <p:txBody>
          <a:bodyPr lIns="91425" tIns="91425" rIns="91425" bIns="91425" anchor="t" anchorCtr="0"/>
          <a:lstStyle>
            <a:lvl1pPr marL="342900" marR="0" lvl="0" indent="635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698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dk1"/>
              </a:buClr>
              <a:buFont typeface="Arial"/>
              <a:buNone/>
              <a:defRPr sz="1400" b="0" i="0" u="none" strike="noStrike" cap="none">
                <a:solidFill>
                  <a:schemeClr val="dk1"/>
                </a:solidFill>
                <a:latin typeface="Times"/>
                <a:ea typeface="Times"/>
                <a:cs typeface="Times"/>
                <a:sym typeface="Times"/>
              </a:defRPr>
            </a:lvl1pPr>
            <a:lvl2pPr marL="457200" marR="0" lvl="1" indent="0" algn="l" rtl="0">
              <a:lnSpc>
                <a:spcPct val="100000"/>
              </a:lnSpc>
              <a:spcBef>
                <a:spcPts val="240"/>
              </a:spcBef>
              <a:spcAft>
                <a:spcPts val="0"/>
              </a:spcAft>
              <a:buClr>
                <a:schemeClr val="dk1"/>
              </a:buClr>
              <a:buFont typeface="Arial"/>
              <a:buNone/>
              <a:defRPr sz="1200" b="0" i="0" u="none" strike="noStrike" cap="none">
                <a:solidFill>
                  <a:schemeClr val="dk1"/>
                </a:solidFill>
                <a:latin typeface="Times"/>
                <a:ea typeface="Times"/>
                <a:cs typeface="Times"/>
                <a:sym typeface="Times"/>
              </a:defRPr>
            </a:lvl2pPr>
            <a:lvl3pPr marL="914400" marR="0" lvl="2" indent="0" algn="l" rtl="0">
              <a:lnSpc>
                <a:spcPct val="100000"/>
              </a:lnSpc>
              <a:spcBef>
                <a:spcPts val="200"/>
              </a:spcBef>
              <a:spcAft>
                <a:spcPts val="0"/>
              </a:spcAft>
              <a:buClr>
                <a:schemeClr val="dk1"/>
              </a:buClr>
              <a:buFont typeface="Arial"/>
              <a:buNone/>
              <a:defRPr sz="1000" b="0" i="0" u="none" strike="noStrike" cap="none">
                <a:solidFill>
                  <a:schemeClr val="dk1"/>
                </a:solidFill>
                <a:latin typeface="Times"/>
                <a:ea typeface="Times"/>
                <a:cs typeface="Times"/>
                <a:sym typeface="Times"/>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Times"/>
                <a:ea typeface="Times"/>
                <a:cs typeface="Times"/>
                <a:sym typeface="Times"/>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Times"/>
                <a:ea typeface="Times"/>
                <a:cs typeface="Times"/>
                <a:sym typeface="Time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1792288" y="4800600"/>
            <a:ext cx="5486399" cy="5667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50013"/>
              </a:buClr>
              <a:buFont typeface="Times"/>
              <a:buNone/>
              <a:defRPr sz="2000" b="1"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9" name="Shape 69"/>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0" i="0" u="none" strike="noStrike" cap="none">
                <a:solidFill>
                  <a:schemeClr val="dk1"/>
                </a:solidFill>
                <a:latin typeface="Times"/>
                <a:ea typeface="Times"/>
                <a:cs typeface="Times"/>
                <a:sym typeface="Times"/>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Times"/>
                <a:ea typeface="Times"/>
                <a:cs typeface="Times"/>
                <a:sym typeface="Times"/>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Times"/>
                <a:ea typeface="Times"/>
                <a:cs typeface="Times"/>
                <a:sym typeface="Times"/>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imes"/>
                <a:ea typeface="Times"/>
                <a:cs typeface="Times"/>
                <a:sym typeface="Times"/>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Times"/>
                <a:ea typeface="Times"/>
                <a:cs typeface="Times"/>
                <a:sym typeface="Times"/>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dk1"/>
              </a:buClr>
              <a:buFont typeface="Arial"/>
              <a:buNone/>
              <a:defRPr sz="1400" b="0" i="0" u="none" strike="noStrike" cap="none">
                <a:solidFill>
                  <a:schemeClr val="dk1"/>
                </a:solidFill>
                <a:latin typeface="Times"/>
                <a:ea typeface="Times"/>
                <a:cs typeface="Times"/>
                <a:sym typeface="Times"/>
              </a:defRPr>
            </a:lvl1pPr>
            <a:lvl2pPr marL="457200" marR="0" lvl="1" indent="0" algn="l" rtl="0">
              <a:lnSpc>
                <a:spcPct val="100000"/>
              </a:lnSpc>
              <a:spcBef>
                <a:spcPts val="240"/>
              </a:spcBef>
              <a:spcAft>
                <a:spcPts val="0"/>
              </a:spcAft>
              <a:buClr>
                <a:schemeClr val="dk1"/>
              </a:buClr>
              <a:buFont typeface="Arial"/>
              <a:buNone/>
              <a:defRPr sz="1200" b="0" i="0" u="none" strike="noStrike" cap="none">
                <a:solidFill>
                  <a:schemeClr val="dk1"/>
                </a:solidFill>
                <a:latin typeface="Times"/>
                <a:ea typeface="Times"/>
                <a:cs typeface="Times"/>
                <a:sym typeface="Times"/>
              </a:defRPr>
            </a:lvl2pPr>
            <a:lvl3pPr marL="914400" marR="0" lvl="2" indent="0" algn="l" rtl="0">
              <a:lnSpc>
                <a:spcPct val="100000"/>
              </a:lnSpc>
              <a:spcBef>
                <a:spcPts val="200"/>
              </a:spcBef>
              <a:spcAft>
                <a:spcPts val="0"/>
              </a:spcAft>
              <a:buClr>
                <a:schemeClr val="dk1"/>
              </a:buClr>
              <a:buFont typeface="Arial"/>
              <a:buNone/>
              <a:defRPr sz="1000" b="0" i="0" u="none" strike="noStrike" cap="none">
                <a:solidFill>
                  <a:schemeClr val="dk1"/>
                </a:solidFill>
                <a:latin typeface="Times"/>
                <a:ea typeface="Times"/>
                <a:cs typeface="Times"/>
                <a:sym typeface="Times"/>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Times"/>
                <a:ea typeface="Times"/>
                <a:cs typeface="Times"/>
                <a:sym typeface="Times"/>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Times"/>
                <a:ea typeface="Times"/>
                <a:cs typeface="Times"/>
                <a:sym typeface="Times"/>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jp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PPT_Gold-2.jpg"/>
          <p:cNvPicPr preferRelativeResize="0"/>
          <p:nvPr/>
        </p:nvPicPr>
        <p:blipFill rotWithShape="1">
          <a:blip r:embed="rId14">
            <a:alphaModFix/>
          </a:blip>
          <a:srcRect/>
          <a:stretch/>
        </p:blipFill>
        <p:spPr>
          <a:xfrm>
            <a:off x="0" y="0"/>
            <a:ext cx="9144000" cy="6858000"/>
          </a:xfrm>
          <a:prstGeom prst="rect">
            <a:avLst/>
          </a:prstGeom>
          <a:noFill/>
          <a:ln>
            <a:noFill/>
          </a:ln>
        </p:spPr>
      </p:pic>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650013"/>
              </a:buClr>
              <a:buFont typeface="Times"/>
              <a:buNone/>
              <a:defRPr sz="3000" b="0" i="0" u="none" strike="noStrike" cap="none">
                <a:solidFill>
                  <a:srgbClr val="650013"/>
                </a:solidFill>
                <a:latin typeface="Times"/>
                <a:ea typeface="Times"/>
                <a:cs typeface="Times"/>
                <a:sym typeface="Time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2" name="Shape 12"/>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635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698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dt" idx="10"/>
          </p:nvPr>
        </p:nvSpPr>
        <p:spPr>
          <a:xfrm>
            <a:off x="457200" y="6356350"/>
            <a:ext cx="2133598"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sldNum" idx="12"/>
          </p:nvPr>
        </p:nvSpPr>
        <p:spPr>
          <a:xfrm>
            <a:off x="6553200" y="6356350"/>
            <a:ext cx="2133598"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pic>
        <p:nvPicPr>
          <p:cNvPr id="93" name="Shape 93" descr="PPT_Gold-2.jpg"/>
          <p:cNvPicPr preferRelativeResize="0"/>
          <p:nvPr/>
        </p:nvPicPr>
        <p:blipFill rotWithShape="1">
          <a:blip r:embed="rId14">
            <a:alphaModFix/>
          </a:blip>
          <a:srcRect/>
          <a:stretch/>
        </p:blipFill>
        <p:spPr>
          <a:xfrm>
            <a:off x="0" y="0"/>
            <a:ext cx="9144000" cy="6858000"/>
          </a:xfrm>
          <a:prstGeom prst="rect">
            <a:avLst/>
          </a:prstGeom>
          <a:noFill/>
          <a:ln>
            <a:noFill/>
          </a:ln>
        </p:spPr>
      </p:pic>
      <p:sp>
        <p:nvSpPr>
          <p:cNvPr id="94" name="Shape 9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spcBef>
                <a:spcPts val="0"/>
              </a:spcBef>
              <a:buClr>
                <a:srgbClr val="650013"/>
              </a:buClr>
              <a:buFont typeface="Times"/>
              <a:buNone/>
              <a:defRPr sz="3000" b="0" i="0" u="none" strike="noStrike" cap="none">
                <a:solidFill>
                  <a:srgbClr val="650013"/>
                </a:solidFill>
                <a:latin typeface="Times"/>
                <a:ea typeface="Times"/>
                <a:cs typeface="Times"/>
                <a:sym typeface="Time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5" name="Shape 95"/>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Times"/>
                <a:ea typeface="Times"/>
                <a:cs typeface="Times"/>
                <a:sym typeface="Times"/>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Times"/>
                <a:ea typeface="Times"/>
                <a:cs typeface="Times"/>
                <a:sym typeface="Times"/>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Times"/>
                <a:ea typeface="Times"/>
                <a:cs typeface="Times"/>
                <a:sym typeface="Times"/>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Times"/>
                <a:ea typeface="Times"/>
                <a:cs typeface="Times"/>
                <a:sym typeface="Time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adeshpande3.github.io/adeshpande3.github.io/A-Beginner's-Guide-To-Understanding-Convolutional-Neural-Networks/" TargetMode="External"/><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1" Type="http://schemas.openxmlformats.org/officeDocument/2006/relationships/hyperlink" Target="https://exacity.github.io/deeplearningbook-chinese/Chapter9_convolutional_networks/" TargetMode="External"/><Relationship Id="rId12" Type="http://schemas.openxmlformats.org/officeDocument/2006/relationships/hyperlink" Target="http://www.cnblogs.com/rgvb178/p/6055213.html" TargetMode="External"/><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cikit-learn.org/stable/modules/generated/sklearn.cluster.k_means.html#sklearn.cluster.k_means" TargetMode="External"/><Relationship Id="rId4" Type="http://schemas.openxmlformats.org/officeDocument/2006/relationships/hyperlink" Target="https://adeshpande3.github.io/adeshpande3.github.io/A-Beginner's-Guide-To-Understanding-Convolutional-Neural-Networks/" TargetMode="External"/><Relationship Id="rId5" Type="http://schemas.openxmlformats.org/officeDocument/2006/relationships/hyperlink" Target="https://www.tensorflow.org/tutorials/image_recognition" TargetMode="External"/><Relationship Id="rId6" Type="http://schemas.openxmlformats.org/officeDocument/2006/relationships/hyperlink" Target="http://blog.csdn.net/qq_26898461/article/details/50454547" TargetMode="External"/><Relationship Id="rId7" Type="http://schemas.openxmlformats.org/officeDocument/2006/relationships/hyperlink" Target="https://en.wikipedia.org/wiki/Rectifier_(neural_networks)" TargetMode="External"/><Relationship Id="rId8" Type="http://schemas.openxmlformats.org/officeDocument/2006/relationships/hyperlink" Target="https://zh.wikipedia.org/wiki/Softmax%E5%87%BD%E6%95%B0" TargetMode="External"/><Relationship Id="rId9" Type="http://schemas.openxmlformats.org/officeDocument/2006/relationships/hyperlink" Target="http://www.wildml.com/2015/11/understanding-convolutional-neural-networks-for-nlp/" TargetMode="External"/><Relationship Id="rId10" Type="http://schemas.openxmlformats.org/officeDocument/2006/relationships/hyperlink" Target="http://cs231n.github.io/understanding-cn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6" Type="http://schemas.openxmlformats.org/officeDocument/2006/relationships/image" Target="../media/image27.jpg"/><Relationship Id="rId7" Type="http://schemas.openxmlformats.org/officeDocument/2006/relationships/image" Target="../media/image28.jpg"/><Relationship Id="rId8"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ctrTitle"/>
          </p:nvPr>
        </p:nvSpPr>
        <p:spPr>
          <a:xfrm>
            <a:off x="137524" y="2532275"/>
            <a:ext cx="8770200" cy="933600"/>
          </a:xfrm>
          <a:prstGeom prst="rect">
            <a:avLst/>
          </a:prstGeom>
          <a:noFill/>
          <a:ln>
            <a:noFill/>
          </a:ln>
        </p:spPr>
        <p:txBody>
          <a:bodyPr lIns="91425" tIns="91425" rIns="91425" bIns="91425" anchor="b" anchorCtr="0">
            <a:noAutofit/>
          </a:bodyPr>
          <a:lstStyle/>
          <a:p>
            <a:pPr marR="91440" lvl="0" rtl="0">
              <a:lnSpc>
                <a:spcPct val="115000"/>
              </a:lnSpc>
              <a:spcBef>
                <a:spcPts val="1000"/>
              </a:spcBef>
              <a:buClr>
                <a:schemeClr val="dk1"/>
              </a:buClr>
              <a:buSzPct val="30555"/>
              <a:buFont typeface="Arial"/>
              <a:buNone/>
            </a:pPr>
            <a:r>
              <a:rPr lang="en" sz="3600" b="1">
                <a:solidFill>
                  <a:srgbClr val="7A0019"/>
                </a:solidFill>
                <a:latin typeface="Times New Roman"/>
                <a:ea typeface="Times New Roman"/>
                <a:cs typeface="Times New Roman"/>
                <a:sym typeface="Times New Roman"/>
              </a:rPr>
              <a:t>Python Libraries for Image Recognition</a:t>
            </a:r>
          </a:p>
        </p:txBody>
      </p:sp>
      <p:sp>
        <p:nvSpPr>
          <p:cNvPr id="187" name="Shape 187"/>
          <p:cNvSpPr txBox="1">
            <a:spLocks noGrp="1"/>
          </p:cNvSpPr>
          <p:nvPr>
            <p:ph type="subTitle" idx="1"/>
          </p:nvPr>
        </p:nvSpPr>
        <p:spPr>
          <a:xfrm>
            <a:off x="498775" y="3380050"/>
            <a:ext cx="8286900" cy="432900"/>
          </a:xfrm>
          <a:prstGeom prst="rect">
            <a:avLst/>
          </a:prstGeom>
          <a:noFill/>
          <a:ln>
            <a:noFill/>
          </a:ln>
        </p:spPr>
        <p:txBody>
          <a:bodyPr lIns="91425" tIns="91425" rIns="91425" bIns="91425" anchor="t" anchorCtr="0">
            <a:noAutofit/>
          </a:bodyPr>
          <a:lstStyle/>
          <a:p>
            <a:pPr lvl="0" rtl="0">
              <a:spcBef>
                <a:spcPts val="0"/>
              </a:spcBef>
              <a:buClr>
                <a:srgbClr val="650013"/>
              </a:buClr>
              <a:buSzPct val="25000"/>
              <a:buFont typeface="Times"/>
              <a:buNone/>
            </a:pPr>
            <a:r>
              <a:rPr lang="en" sz="2000">
                <a:latin typeface="Times New Roman"/>
                <a:ea typeface="Times New Roman"/>
                <a:cs typeface="Times New Roman"/>
                <a:sym typeface="Times New Roman"/>
              </a:rPr>
              <a:t>Sklearn &amp; TensorFlow are used for image recognition of different complexity </a:t>
            </a:r>
            <a:r>
              <a:rPr lang="en" sz="2000" b="1">
                <a:latin typeface="Times New Roman"/>
                <a:ea typeface="Times New Roman"/>
                <a:cs typeface="Times New Roman"/>
                <a:sym typeface="Times New Roman"/>
              </a:rPr>
              <a:t> </a:t>
            </a:r>
          </a:p>
        </p:txBody>
      </p:sp>
      <p:sp>
        <p:nvSpPr>
          <p:cNvPr id="188" name="Shape 188"/>
          <p:cNvSpPr txBox="1"/>
          <p:nvPr/>
        </p:nvSpPr>
        <p:spPr>
          <a:xfrm>
            <a:off x="2755075" y="5766773"/>
            <a:ext cx="6030574" cy="559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Times New Roman"/>
              <a:buNone/>
            </a:pPr>
            <a:r>
              <a:rPr lang="en" sz="1800" b="0" i="0" u="none" strike="noStrike" cap="none">
                <a:solidFill>
                  <a:schemeClr val="dk1"/>
                </a:solidFill>
                <a:latin typeface="Times New Roman"/>
                <a:ea typeface="Times New Roman"/>
                <a:cs typeface="Times New Roman"/>
                <a:sym typeface="Times New Roman"/>
              </a:rPr>
              <a:t>By: Horace, Kimi, Peiwen, Qinnan, Wenhui, Xiang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b="1"/>
              <a:t>CNN On TensorFlow</a:t>
            </a:r>
          </a:p>
        </p:txBody>
      </p:sp>
      <p:pic>
        <p:nvPicPr>
          <p:cNvPr id="282" name="Shape 282"/>
          <p:cNvPicPr preferRelativeResize="0"/>
          <p:nvPr/>
        </p:nvPicPr>
        <p:blipFill>
          <a:blip r:embed="rId3">
            <a:alphaModFix/>
          </a:blip>
          <a:stretch>
            <a:fillRect/>
          </a:stretch>
        </p:blipFill>
        <p:spPr>
          <a:xfrm>
            <a:off x="457200" y="1600204"/>
            <a:ext cx="8229600" cy="2806294"/>
          </a:xfrm>
          <a:prstGeom prst="rect">
            <a:avLst/>
          </a:prstGeom>
          <a:noFill/>
          <a:ln>
            <a:noFill/>
          </a:ln>
        </p:spPr>
      </p:pic>
      <p:pic>
        <p:nvPicPr>
          <p:cNvPr id="283" name="Shape 283"/>
          <p:cNvPicPr preferRelativeResize="0"/>
          <p:nvPr/>
        </p:nvPicPr>
        <p:blipFill>
          <a:blip r:embed="rId4">
            <a:alphaModFix/>
          </a:blip>
          <a:stretch>
            <a:fillRect/>
          </a:stretch>
        </p:blipFill>
        <p:spPr>
          <a:xfrm>
            <a:off x="1357312" y="4472612"/>
            <a:ext cx="6429375" cy="1990725"/>
          </a:xfrm>
          <a:prstGeom prst="rect">
            <a:avLst/>
          </a:prstGeom>
          <a:noFill/>
          <a:ln>
            <a:noFill/>
          </a:ln>
        </p:spPr>
      </p:pic>
      <p:sp>
        <p:nvSpPr>
          <p:cNvPr id="284" name="Shape 284"/>
          <p:cNvSpPr txBox="1"/>
          <p:nvPr/>
        </p:nvSpPr>
        <p:spPr>
          <a:xfrm>
            <a:off x="141400" y="6529475"/>
            <a:ext cx="8943600" cy="188400"/>
          </a:xfrm>
          <a:prstGeom prst="rect">
            <a:avLst/>
          </a:prstGeom>
          <a:noFill/>
          <a:ln>
            <a:noFill/>
          </a:ln>
        </p:spPr>
        <p:txBody>
          <a:bodyPr lIns="91425" tIns="91425" rIns="91425" bIns="91425" anchor="t" anchorCtr="0">
            <a:noAutofit/>
          </a:bodyPr>
          <a:lstStyle/>
          <a:p>
            <a:pPr lvl="0">
              <a:spcBef>
                <a:spcPts val="0"/>
              </a:spcBef>
              <a:buNone/>
            </a:pPr>
            <a:r>
              <a:rPr lang="en" sz="1100"/>
              <a:t>Images from: </a:t>
            </a:r>
            <a:r>
              <a:rPr lang="en" sz="1100" u="sng">
                <a:solidFill>
                  <a:schemeClr val="hlink"/>
                </a:solidFill>
                <a:latin typeface="Times"/>
                <a:ea typeface="Times"/>
                <a:cs typeface="Times"/>
                <a:sym typeface="Times"/>
                <a:hlinkClick r:id="rId5"/>
              </a:rPr>
              <a:t>https://adeshpande3.github.io/adeshpande3.github.io/A-Beginner%27s-Guide-To-Understanding-Convolutional-Neural-Networks/</a:t>
            </a:r>
          </a:p>
          <a:p>
            <a:pPr lvl="0">
              <a:spcBef>
                <a:spcPts val="0"/>
              </a:spcBef>
              <a:buNone/>
            </a:pP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 calcmode="lin" valueType="num">
                                      <p:cBhvr additive="base">
                                        <p:cTn id="7" dur="1000"/>
                                        <p:tgtEl>
                                          <p:spTgt spid="283"/>
                                        </p:tgtEl>
                                        <p:attrNameLst>
                                          <p:attrName>ppt_w</p:attrName>
                                        </p:attrNameLst>
                                      </p:cBhvr>
                                      <p:tavLst>
                                        <p:tav tm="0">
                                          <p:val>
                                            <p:strVal val="0"/>
                                          </p:val>
                                        </p:tav>
                                        <p:tav tm="100000">
                                          <p:val>
                                            <p:strVal val="#ppt_w"/>
                                          </p:val>
                                        </p:tav>
                                      </p:tavLst>
                                    </p:anim>
                                    <p:anim calcmode="lin" valueType="num">
                                      <p:cBhvr additive="base">
                                        <p:cTn id="8" dur="1000"/>
                                        <p:tgtEl>
                                          <p:spTgt spid="28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000"/>
                                          </p:stCondLst>
                                        </p:cTn>
                                        <p:tgtEl>
                                          <p:spTgt spid="28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82"/>
                                        </p:tgtEl>
                                        <p:attrNameLst>
                                          <p:attrName>style.visibility</p:attrName>
                                        </p:attrNameLst>
                                      </p:cBhvr>
                                      <p:to>
                                        <p:strVal val="visible"/>
                                      </p:to>
                                    </p:set>
                                    <p:anim calcmode="lin" valueType="num">
                                      <p:cBhvr additive="base">
                                        <p:cTn id="17" dur="1000"/>
                                        <p:tgtEl>
                                          <p:spTgt spid="282"/>
                                        </p:tgtEl>
                                        <p:attrNameLst>
                                          <p:attrName>ppt_w</p:attrName>
                                        </p:attrNameLst>
                                      </p:cBhvr>
                                      <p:tavLst>
                                        <p:tav tm="0">
                                          <p:val>
                                            <p:strVal val="0"/>
                                          </p:val>
                                        </p:tav>
                                        <p:tav tm="100000">
                                          <p:val>
                                            <p:strVal val="#ppt_w"/>
                                          </p:val>
                                        </p:tav>
                                      </p:tavLst>
                                    </p:anim>
                                    <p:anim calcmode="lin" valueType="num">
                                      <p:cBhvr additive="base">
                                        <p:cTn id="18" dur="1000"/>
                                        <p:tgtEl>
                                          <p:spTgt spid="28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 b="1"/>
              <a:t>References</a:t>
            </a:r>
          </a:p>
        </p:txBody>
      </p:sp>
      <p:sp>
        <p:nvSpPr>
          <p:cNvPr id="181" name="Shape 181"/>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rPr>
              <a:t>[1]</a:t>
            </a:r>
            <a:r>
              <a:rPr lang="en" sz="1000" i="1">
                <a:latin typeface="Arial"/>
                <a:ea typeface="Arial"/>
                <a:cs typeface="Arial"/>
                <a:sym typeface="Arial"/>
              </a:rPr>
              <a:t>. </a:t>
            </a:r>
            <a:r>
              <a:rPr lang="en" sz="1000">
                <a:latin typeface="Arial"/>
                <a:ea typeface="Arial"/>
                <a:cs typeface="Arial"/>
                <a:sym typeface="Arial"/>
              </a:rPr>
              <a:t>2.1.</a:t>
            </a:r>
            <a:r>
              <a:rPr lang="en" sz="1000" i="1">
                <a:latin typeface="Arial"/>
                <a:ea typeface="Arial"/>
                <a:cs typeface="Arial"/>
                <a:sym typeface="Arial"/>
              </a:rPr>
              <a:t> Gaussian mixture models. </a:t>
            </a:r>
            <a:r>
              <a:rPr lang="en" sz="1000">
                <a:latin typeface="Arial"/>
                <a:ea typeface="Arial"/>
                <a:cs typeface="Arial"/>
                <a:sym typeface="Arial"/>
              </a:rPr>
              <a:t>Retrieved August 13, 2017, from</a:t>
            </a:r>
          </a:p>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hlinkClick r:id="rId3"/>
              </a:rPr>
              <a:t>http://scikit-learn.org/stable/modules/generated/sklearn.cluster.k_means.html#sklearn.cluster.k_means</a:t>
            </a:r>
          </a:p>
          <a:p>
            <a:pPr marL="0" marR="91440" lvl="0" indent="-69850" rtl="0">
              <a:spcBef>
                <a:spcPts val="0"/>
              </a:spcBef>
              <a:spcAft>
                <a:spcPts val="200"/>
              </a:spcAft>
              <a:buClr>
                <a:schemeClr val="dk1"/>
              </a:buClr>
              <a:buSzPct val="122222"/>
              <a:buFont typeface="Arial"/>
              <a:buNone/>
            </a:pPr>
            <a:r>
              <a:rPr lang="en" sz="1000">
                <a:latin typeface="Arial"/>
                <a:ea typeface="Arial"/>
                <a:cs typeface="Arial"/>
                <a:sym typeface="Arial"/>
              </a:rPr>
              <a:t>[2]</a:t>
            </a:r>
            <a:r>
              <a:rPr lang="en" sz="1000" i="1">
                <a:latin typeface="Arial"/>
                <a:ea typeface="Arial"/>
                <a:cs typeface="Arial"/>
                <a:sym typeface="Arial"/>
              </a:rPr>
              <a:t>.</a:t>
            </a:r>
            <a:r>
              <a:rPr lang="en" sz="1200">
                <a:latin typeface="Raleway"/>
                <a:ea typeface="Raleway"/>
                <a:cs typeface="Raleway"/>
                <a:sym typeface="Raleway"/>
              </a:rPr>
              <a:t> </a:t>
            </a:r>
            <a:r>
              <a:rPr lang="en" sz="1000" i="1">
                <a:latin typeface="Arial"/>
                <a:ea typeface="Arial"/>
                <a:cs typeface="Arial"/>
                <a:sym typeface="Arial"/>
              </a:rPr>
              <a:t>A Beginner's Guide To Understanding Convolutional Neural Networks.</a:t>
            </a:r>
            <a:r>
              <a:rPr lang="en" sz="1000">
                <a:latin typeface="Arial"/>
                <a:ea typeface="Arial"/>
                <a:cs typeface="Arial"/>
                <a:sym typeface="Arial"/>
              </a:rPr>
              <a:t>Retrieved August 13, 2017, from</a:t>
            </a:r>
          </a:p>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hlinkClick r:id="rId4"/>
              </a:rPr>
              <a:t>https://adeshpande3.github.io/adeshpande3.github.io/A-Beginner%27s-Guide-To-Understanding-Convolutional-Neural-Networks/</a:t>
            </a:r>
          </a:p>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rPr>
              <a:t>[3].  Ajay, (2017). EMOTION DETECTION USING MACHINE LEARNING. </a:t>
            </a:r>
            <a:r>
              <a:rPr lang="en" sz="1000" i="1">
                <a:latin typeface="Arial"/>
                <a:ea typeface="Arial"/>
                <a:cs typeface="Arial"/>
                <a:sym typeface="Arial"/>
              </a:rPr>
              <a:t>International Journal of recent trends in engineering and research</a:t>
            </a:r>
            <a:r>
              <a:rPr lang="en" sz="1000">
                <a:latin typeface="Arial"/>
                <a:ea typeface="Arial"/>
                <a:cs typeface="Arial"/>
                <a:sym typeface="Arial"/>
              </a:rPr>
              <a:t>, 2455-2457, 28-32</a:t>
            </a:r>
          </a:p>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rPr>
              <a:t>[4]. </a:t>
            </a:r>
            <a:r>
              <a:rPr lang="en" sz="1000" i="1">
                <a:latin typeface="Arial"/>
                <a:ea typeface="Arial"/>
                <a:cs typeface="Arial"/>
                <a:sym typeface="Arial"/>
              </a:rPr>
              <a:t>Image Recognition. </a:t>
            </a:r>
            <a:r>
              <a:rPr lang="en" sz="1000">
                <a:latin typeface="Arial"/>
                <a:ea typeface="Arial"/>
                <a:cs typeface="Arial"/>
                <a:sym typeface="Arial"/>
              </a:rPr>
              <a:t>Retrieved August 13, 2017, from</a:t>
            </a:r>
          </a:p>
          <a:p>
            <a:pPr marL="0" lvl="0" indent="-69850" rtl="0">
              <a:spcBef>
                <a:spcPts val="0"/>
              </a:spcBef>
              <a:spcAft>
                <a:spcPts val="200"/>
              </a:spcAft>
              <a:buClr>
                <a:schemeClr val="dk1"/>
              </a:buClr>
              <a:buSzPct val="122222"/>
              <a:buFont typeface="Arial"/>
              <a:buNone/>
            </a:pPr>
            <a:r>
              <a:rPr lang="en" sz="1000" i="1">
                <a:latin typeface="Arial"/>
                <a:ea typeface="Arial"/>
                <a:cs typeface="Arial"/>
                <a:sym typeface="Arial"/>
                <a:hlinkClick r:id="rId5"/>
              </a:rPr>
              <a:t>https://www.tensorflow.org/tutorials/image_recognition</a:t>
            </a:r>
          </a:p>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rPr>
              <a:t>[5]. </a:t>
            </a:r>
            <a:r>
              <a:rPr lang="en" sz="1000" i="1">
                <a:latin typeface="Arial"/>
                <a:ea typeface="Arial"/>
                <a:cs typeface="Arial"/>
                <a:sym typeface="Arial"/>
                <a:hlinkClick r:id="rId6"/>
              </a:rPr>
              <a:t>Python-OpenCV 处理图像（五）：图像中边界和轮廓检测</a:t>
            </a:r>
            <a:r>
              <a:rPr lang="en" sz="1000" i="1">
                <a:latin typeface="Arial"/>
                <a:ea typeface="Arial"/>
                <a:cs typeface="Arial"/>
                <a:sym typeface="Arial"/>
              </a:rPr>
              <a:t>. </a:t>
            </a:r>
            <a:r>
              <a:rPr lang="en" sz="1000">
                <a:latin typeface="Arial"/>
                <a:ea typeface="Arial"/>
                <a:cs typeface="Arial"/>
                <a:sym typeface="Arial"/>
              </a:rPr>
              <a:t>Retrieved August 13, 2017, from</a:t>
            </a:r>
          </a:p>
          <a:p>
            <a:pPr marL="0" marR="91440" lvl="0" indent="-69850" rtl="0">
              <a:spcBef>
                <a:spcPts val="0"/>
              </a:spcBef>
              <a:spcAft>
                <a:spcPts val="200"/>
              </a:spcAft>
              <a:buClr>
                <a:schemeClr val="dk1"/>
              </a:buClr>
              <a:buSzPct val="122222"/>
              <a:buFont typeface="Arial"/>
              <a:buNone/>
            </a:pPr>
            <a:r>
              <a:rPr lang="en" sz="1000">
                <a:latin typeface="Arial"/>
                <a:ea typeface="Arial"/>
                <a:cs typeface="Arial"/>
                <a:sym typeface="Arial"/>
                <a:hlinkClick r:id="rId6"/>
              </a:rPr>
              <a:t>http://blog.csdn.net/qq_26898461/article/details/50454547</a:t>
            </a:r>
            <a:r>
              <a:rPr lang="en" sz="1000">
                <a:latin typeface="Arial"/>
                <a:ea typeface="Arial"/>
                <a:cs typeface="Arial"/>
                <a:sym typeface="Arial"/>
              </a:rPr>
              <a:t> </a:t>
            </a:r>
          </a:p>
          <a:p>
            <a:pPr marL="0" marR="91440" lvl="0" indent="-69850" rtl="0">
              <a:spcBef>
                <a:spcPts val="0"/>
              </a:spcBef>
              <a:spcAft>
                <a:spcPts val="200"/>
              </a:spcAft>
              <a:buClr>
                <a:schemeClr val="dk1"/>
              </a:buClr>
              <a:buSzPct val="122222"/>
              <a:buFont typeface="Arial"/>
              <a:buNone/>
            </a:pPr>
            <a:r>
              <a:rPr lang="en" sz="1000">
                <a:latin typeface="Arial"/>
                <a:ea typeface="Arial"/>
                <a:cs typeface="Arial"/>
                <a:sym typeface="Arial"/>
              </a:rPr>
              <a:t>[6]. </a:t>
            </a:r>
            <a:r>
              <a:rPr lang="en" sz="1000" i="1">
                <a:latin typeface="Arial"/>
                <a:ea typeface="Arial"/>
                <a:cs typeface="Arial"/>
                <a:sym typeface="Arial"/>
              </a:rPr>
              <a:t>Rectifier (neural networks). </a:t>
            </a:r>
            <a:r>
              <a:rPr lang="en" sz="1000">
                <a:latin typeface="Arial"/>
                <a:ea typeface="Arial"/>
                <a:cs typeface="Arial"/>
                <a:sym typeface="Arial"/>
              </a:rPr>
              <a:t>Retrieved August 13, 2017, from</a:t>
            </a:r>
          </a:p>
          <a:p>
            <a:pPr marL="0" lvl="0" indent="-69850" rtl="0">
              <a:spcBef>
                <a:spcPts val="0"/>
              </a:spcBef>
              <a:spcAft>
                <a:spcPts val="200"/>
              </a:spcAft>
              <a:buClr>
                <a:schemeClr val="dk1"/>
              </a:buClr>
              <a:buSzPct val="122222"/>
              <a:buFont typeface="Arial"/>
              <a:buNone/>
            </a:pPr>
            <a:r>
              <a:rPr lang="en" sz="1000" i="1">
                <a:latin typeface="Arial"/>
                <a:ea typeface="Arial"/>
                <a:cs typeface="Arial"/>
                <a:sym typeface="Arial"/>
                <a:hlinkClick r:id="rId7"/>
              </a:rPr>
              <a:t>https://en.wikipedia.org/wiki/Rectifier_(neural_networks)</a:t>
            </a:r>
          </a:p>
          <a:p>
            <a:pPr marL="0" marR="91440" lvl="0" indent="-69850" rtl="0">
              <a:spcBef>
                <a:spcPts val="0"/>
              </a:spcBef>
              <a:spcAft>
                <a:spcPts val="200"/>
              </a:spcAft>
              <a:buClr>
                <a:schemeClr val="dk1"/>
              </a:buClr>
              <a:buSzPct val="122222"/>
              <a:buFont typeface="Arial"/>
              <a:buNone/>
            </a:pPr>
            <a:r>
              <a:rPr lang="en" sz="1000">
                <a:latin typeface="Arial"/>
                <a:ea typeface="Arial"/>
                <a:cs typeface="Arial"/>
                <a:sym typeface="Arial"/>
              </a:rPr>
              <a:t>[7]. </a:t>
            </a:r>
            <a:r>
              <a:rPr lang="en" sz="1000" i="1">
                <a:latin typeface="Arial"/>
                <a:ea typeface="Arial"/>
                <a:cs typeface="Arial"/>
                <a:sym typeface="Arial"/>
              </a:rPr>
              <a:t>sklearn.cluster.k_means.().</a:t>
            </a:r>
            <a:r>
              <a:rPr lang="en" sz="1000">
                <a:highlight>
                  <a:srgbClr val="FFFFFF"/>
                </a:highlight>
                <a:latin typeface="Arial"/>
                <a:ea typeface="Arial"/>
                <a:cs typeface="Arial"/>
                <a:sym typeface="Arial"/>
              </a:rPr>
              <a:t> Retrieved August 13, 2017, from </a:t>
            </a:r>
          </a:p>
          <a:p>
            <a:pPr marL="0" marR="91440" lvl="0" indent="-69850" rtl="0">
              <a:spcBef>
                <a:spcPts val="0"/>
              </a:spcBef>
              <a:spcAft>
                <a:spcPts val="200"/>
              </a:spcAft>
              <a:buClr>
                <a:schemeClr val="dk1"/>
              </a:buClr>
              <a:buSzPct val="122222"/>
              <a:buFont typeface="Arial"/>
              <a:buNone/>
            </a:pPr>
            <a:r>
              <a:rPr lang="en" sz="1000" i="1">
                <a:latin typeface="Arial"/>
                <a:ea typeface="Arial"/>
                <a:cs typeface="Arial"/>
                <a:sym typeface="Arial"/>
              </a:rPr>
              <a:t>http://scikit-learn.org/stable/modules/generated/sklearn.cluster.k_means.html#sklearn.cluster.k_means</a:t>
            </a:r>
          </a:p>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rPr>
              <a:t>[8]. </a:t>
            </a:r>
            <a:r>
              <a:rPr lang="en" sz="1000" i="1">
                <a:latin typeface="Arial"/>
                <a:ea typeface="Arial"/>
                <a:cs typeface="Arial"/>
                <a:sym typeface="Arial"/>
              </a:rPr>
              <a:t>Softmax function. </a:t>
            </a:r>
            <a:r>
              <a:rPr lang="en" sz="1000">
                <a:latin typeface="Arial"/>
                <a:ea typeface="Arial"/>
                <a:cs typeface="Arial"/>
                <a:sym typeface="Arial"/>
              </a:rPr>
              <a:t>Retrieved August 13, 2017, from</a:t>
            </a:r>
          </a:p>
          <a:p>
            <a:pPr marL="0" lvl="0" indent="-69850" rtl="0">
              <a:spcBef>
                <a:spcPts val="0"/>
              </a:spcBef>
              <a:spcAft>
                <a:spcPts val="200"/>
              </a:spcAft>
              <a:buClr>
                <a:schemeClr val="dk1"/>
              </a:buClr>
              <a:buSzPct val="122222"/>
              <a:buFont typeface="Arial"/>
              <a:buNone/>
            </a:pPr>
            <a:r>
              <a:rPr lang="en" sz="1000" i="1">
                <a:latin typeface="Arial"/>
                <a:ea typeface="Arial"/>
                <a:cs typeface="Arial"/>
                <a:sym typeface="Arial"/>
                <a:hlinkClick r:id="rId8"/>
              </a:rPr>
              <a:t>https://zh.wikipedia.org/wiki/Softmax%E5%87%BD%E6%95%B0</a:t>
            </a:r>
          </a:p>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rPr>
              <a:t>[9]. </a:t>
            </a:r>
            <a:r>
              <a:rPr lang="en" sz="1000" i="1">
                <a:latin typeface="Arial"/>
                <a:ea typeface="Arial"/>
                <a:cs typeface="Arial"/>
                <a:sym typeface="Arial"/>
              </a:rPr>
              <a:t>Understanding Convolutional Neural Networks for NLP. </a:t>
            </a:r>
            <a:r>
              <a:rPr lang="en" sz="1000">
                <a:latin typeface="Arial"/>
                <a:ea typeface="Arial"/>
                <a:cs typeface="Arial"/>
                <a:sym typeface="Arial"/>
              </a:rPr>
              <a:t>Retrieved August 13, 2017, from</a:t>
            </a:r>
          </a:p>
          <a:p>
            <a:pPr marL="0" lvl="0" indent="-69850" rtl="0">
              <a:spcBef>
                <a:spcPts val="0"/>
              </a:spcBef>
              <a:spcAft>
                <a:spcPts val="200"/>
              </a:spcAft>
              <a:buClr>
                <a:schemeClr val="dk1"/>
              </a:buClr>
              <a:buSzPct val="122222"/>
              <a:buFont typeface="Arial"/>
              <a:buNone/>
            </a:pPr>
            <a:r>
              <a:rPr lang="en" sz="1000" i="1">
                <a:latin typeface="Arial"/>
                <a:ea typeface="Arial"/>
                <a:cs typeface="Arial"/>
                <a:sym typeface="Arial"/>
                <a:hlinkClick r:id="rId9"/>
              </a:rPr>
              <a:t>http://www.wildml.com/2015/11/understanding-convolutional-neural-networks-for-nlp/</a:t>
            </a:r>
          </a:p>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rPr>
              <a:t>[10].</a:t>
            </a:r>
            <a:r>
              <a:rPr lang="en" sz="1000" i="1">
                <a:latin typeface="Arial"/>
                <a:ea typeface="Arial"/>
                <a:cs typeface="Arial"/>
                <a:sym typeface="Arial"/>
              </a:rPr>
              <a:t> Visualizing what ConvNets learn. </a:t>
            </a:r>
            <a:r>
              <a:rPr lang="en" sz="1000">
                <a:latin typeface="Arial"/>
                <a:ea typeface="Arial"/>
                <a:cs typeface="Arial"/>
                <a:sym typeface="Arial"/>
              </a:rPr>
              <a:t>Retrieved August 13, 2017, from</a:t>
            </a:r>
          </a:p>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hlinkClick r:id="rId10"/>
              </a:rPr>
              <a:t>http://cs231n.github.io/understanding-cnn/</a:t>
            </a:r>
          </a:p>
          <a:p>
            <a:pPr marL="0" marR="91440" lvl="0" indent="-69850" rtl="0">
              <a:spcBef>
                <a:spcPts val="0"/>
              </a:spcBef>
              <a:spcAft>
                <a:spcPts val="200"/>
              </a:spcAft>
              <a:buClr>
                <a:schemeClr val="dk1"/>
              </a:buClr>
              <a:buSzPct val="122222"/>
              <a:buFont typeface="Arial"/>
              <a:buNone/>
            </a:pPr>
            <a:r>
              <a:rPr lang="en" sz="1000">
                <a:highlight>
                  <a:srgbClr val="FFFFFF"/>
                </a:highlight>
                <a:latin typeface="Arial"/>
                <a:ea typeface="Arial"/>
                <a:cs typeface="Arial"/>
                <a:sym typeface="Arial"/>
              </a:rPr>
              <a:t>[11]. 卷积网络.</a:t>
            </a:r>
            <a:r>
              <a:rPr lang="en" sz="1000">
                <a:latin typeface="Arial"/>
                <a:ea typeface="Arial"/>
                <a:cs typeface="Arial"/>
                <a:sym typeface="Arial"/>
              </a:rPr>
              <a:t>Retrieved August 13, 2017, from</a:t>
            </a:r>
          </a:p>
          <a:p>
            <a:pPr marL="0" lvl="0" indent="-69850" rtl="0">
              <a:spcBef>
                <a:spcPts val="0"/>
              </a:spcBef>
              <a:spcAft>
                <a:spcPts val="200"/>
              </a:spcAft>
              <a:buClr>
                <a:schemeClr val="dk1"/>
              </a:buClr>
              <a:buSzPct val="122222"/>
              <a:buFont typeface="Arial"/>
              <a:buNone/>
            </a:pPr>
            <a:r>
              <a:rPr lang="en" sz="1000" i="1">
                <a:latin typeface="Arial"/>
                <a:ea typeface="Arial"/>
                <a:cs typeface="Arial"/>
                <a:sym typeface="Arial"/>
                <a:hlinkClick r:id="rId11"/>
              </a:rPr>
              <a:t>https://exacity.github.io/deeplearningbook-chinese/Chapter9_convolutional_networks/</a:t>
            </a:r>
          </a:p>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rPr>
              <a:t>[12]</a:t>
            </a:r>
            <a:r>
              <a:rPr lang="en" sz="1000" i="1">
                <a:latin typeface="Arial"/>
                <a:ea typeface="Arial"/>
                <a:cs typeface="Arial"/>
                <a:sym typeface="Arial"/>
              </a:rPr>
              <a:t>. </a:t>
            </a:r>
            <a:r>
              <a:rPr lang="en" sz="1000" i="1">
                <a:latin typeface="Arial"/>
                <a:ea typeface="Arial"/>
                <a:cs typeface="Arial"/>
                <a:sym typeface="Arial"/>
                <a:hlinkClick r:id="rId12"/>
              </a:rPr>
              <a:t>浅谈深度学习中的激活函数 - The Activation Function in Deep Learning. </a:t>
            </a:r>
            <a:r>
              <a:rPr lang="en" sz="1000">
                <a:latin typeface="Arial"/>
                <a:ea typeface="Arial"/>
                <a:cs typeface="Arial"/>
                <a:sym typeface="Arial"/>
              </a:rPr>
              <a:t>Retrieved August 13, 2017, from</a:t>
            </a:r>
          </a:p>
          <a:p>
            <a:pPr marL="0" lvl="0" indent="-69850" rtl="0">
              <a:spcBef>
                <a:spcPts val="0"/>
              </a:spcBef>
              <a:spcAft>
                <a:spcPts val="200"/>
              </a:spcAft>
              <a:buClr>
                <a:schemeClr val="dk1"/>
              </a:buClr>
              <a:buSzPct val="122222"/>
              <a:buFont typeface="Arial"/>
              <a:buNone/>
            </a:pPr>
            <a:r>
              <a:rPr lang="en" sz="1000">
                <a:latin typeface="Arial"/>
                <a:ea typeface="Arial"/>
                <a:cs typeface="Arial"/>
                <a:sym typeface="Arial"/>
                <a:hlinkClick r:id="rId12"/>
              </a:rPr>
              <a:t>http://www.cnblogs.com/rgvb178/p/6055213.html</a:t>
            </a:r>
          </a:p>
          <a:p>
            <a:pPr lvl="0">
              <a:spcBef>
                <a:spcPts val="0"/>
              </a:spcBef>
              <a:buNone/>
            </a:pPr>
            <a:endParaRPr>
              <a:solidFill>
                <a:srgbClr val="650013"/>
              </a:solidFill>
            </a:endParaRPr>
          </a:p>
        </p:txBody>
      </p:sp>
    </p:spTree>
    <p:extLst>
      <p:ext uri="{BB962C8B-B14F-4D97-AF65-F5344CB8AC3E}">
        <p14:creationId xmlns:p14="http://schemas.microsoft.com/office/powerpoint/2010/main" val="143516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t>Image</a:t>
            </a:r>
            <a:r>
              <a:rPr lang="zh-CN" altLang="en-US" b="1" dirty="0" smtClean="0"/>
              <a:t> </a:t>
            </a:r>
            <a:r>
              <a:rPr lang="en-US" altLang="zh-CN" b="1" dirty="0" smtClean="0"/>
              <a:t>Recognition</a:t>
            </a:r>
            <a:endParaRPr lang="en-US" b="1" dirty="0"/>
          </a:p>
        </p:txBody>
      </p:sp>
      <p:sp>
        <p:nvSpPr>
          <p:cNvPr id="3" name="Text Placeholder 2"/>
          <p:cNvSpPr>
            <a:spLocks noGrp="1"/>
          </p:cNvSpPr>
          <p:nvPr>
            <p:ph type="body" idx="1"/>
          </p:nvPr>
        </p:nvSpPr>
        <p:spPr/>
        <p:txBody>
          <a:bodyPr/>
          <a:lstStyle/>
          <a:p>
            <a:pPr>
              <a:buFont typeface="Wingdings" charset="2"/>
              <a:buChar char="q"/>
            </a:pPr>
            <a:endParaRPr lang="en-US" altLang="zh-CN" sz="2000" b="1" dirty="0"/>
          </a:p>
          <a:p>
            <a:endParaRPr lang="en-US" dirty="0"/>
          </a:p>
        </p:txBody>
      </p:sp>
      <p:sp>
        <p:nvSpPr>
          <p:cNvPr id="4" name="Rectangle 3"/>
          <p:cNvSpPr/>
          <p:nvPr/>
        </p:nvSpPr>
        <p:spPr>
          <a:xfrm>
            <a:off x="4454820" y="3275112"/>
            <a:ext cx="234360" cy="307777"/>
          </a:xfrm>
          <a:prstGeom prst="rect">
            <a:avLst/>
          </a:prstGeom>
        </p:spPr>
        <p:txBody>
          <a:bodyPr wrap="none">
            <a:spAutoFit/>
          </a:bodyPr>
          <a:lstStyle/>
          <a:p>
            <a:r>
              <a:rPr lang="sk-SK" dirty="0"/>
              <a:t>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48768"/>
            <a:ext cx="3871162" cy="3877395"/>
          </a:xfrm>
          <a:prstGeom prst="rect">
            <a:avLst/>
          </a:prstGeom>
          <a:ln>
            <a:solidFill>
              <a:schemeClr val="tx1"/>
            </a:solidFill>
          </a:ln>
        </p:spPr>
      </p:pic>
      <p:pic>
        <p:nvPicPr>
          <p:cNvPr id="5" name="Picture 2" descr="https://lh3.googleusercontent.com/PbHhbvaEdJrQqcrkBAgR0Cl_WCKdr-qXkQtf5u3EYKW5iWxxmAk49VM6dpo89wj0mGs2nNDgWuvRwfFLooC5s3nxn1iL26XiM8OLM450YtHZ2kjUnyulNGnwu_SN7NUdCTed8L85YJk"/>
          <p:cNvPicPr>
            <a:picLocks noChangeAspect="1" noChangeArrowheads="1"/>
          </p:cNvPicPr>
          <p:nvPr/>
        </p:nvPicPr>
        <p:blipFill rotWithShape="1">
          <a:blip r:embed="rId3">
            <a:extLst>
              <a:ext uri="{28A0092B-C50C-407E-A947-70E740481C1C}">
                <a14:useLocalDpi xmlns:a14="http://schemas.microsoft.com/office/drawing/2010/main" val="0"/>
              </a:ext>
            </a:extLst>
          </a:blip>
          <a:srcRect l="5497" t="5127" r="52695" b="5996"/>
          <a:stretch/>
        </p:blipFill>
        <p:spPr bwMode="auto">
          <a:xfrm>
            <a:off x="4345179" y="3689672"/>
            <a:ext cx="976174" cy="107002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571423" y="2459244"/>
            <a:ext cx="977162" cy="43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radley Hand" charset="0"/>
                <a:ea typeface="Bradley Hand" charset="0"/>
                <a:cs typeface="Bradley Hand" charset="0"/>
              </a:rPr>
              <a:t>0.44056</a:t>
            </a:r>
          </a:p>
        </p:txBody>
      </p:sp>
      <p:sp>
        <p:nvSpPr>
          <p:cNvPr id="18" name="Rectangle 17"/>
          <p:cNvSpPr/>
          <p:nvPr/>
        </p:nvSpPr>
        <p:spPr>
          <a:xfrm>
            <a:off x="7571423" y="3187633"/>
            <a:ext cx="977162" cy="43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radley Hand" charset="0"/>
                <a:ea typeface="Bradley Hand" charset="0"/>
                <a:cs typeface="Bradley Hand" charset="0"/>
              </a:rPr>
              <a:t>0.26759</a:t>
            </a:r>
          </a:p>
        </p:txBody>
      </p:sp>
      <p:sp>
        <p:nvSpPr>
          <p:cNvPr id="19" name="Rectangle 18"/>
          <p:cNvSpPr/>
          <p:nvPr/>
        </p:nvSpPr>
        <p:spPr>
          <a:xfrm>
            <a:off x="7571423" y="3968446"/>
            <a:ext cx="977162" cy="43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radley Hand" charset="0"/>
                <a:ea typeface="Bradley Hand" charset="0"/>
                <a:cs typeface="Bradley Hand" charset="0"/>
              </a:rPr>
              <a:t>0.09885 </a:t>
            </a:r>
          </a:p>
        </p:txBody>
      </p:sp>
      <p:sp>
        <p:nvSpPr>
          <p:cNvPr id="20" name="Rectangle 19"/>
          <p:cNvSpPr/>
          <p:nvPr/>
        </p:nvSpPr>
        <p:spPr>
          <a:xfrm>
            <a:off x="7556324" y="4725682"/>
            <a:ext cx="977162" cy="43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radley Hand" charset="0"/>
                <a:ea typeface="Bradley Hand" charset="0"/>
                <a:cs typeface="Bradley Hand" charset="0"/>
              </a:rPr>
              <a:t>0.03803</a:t>
            </a:r>
          </a:p>
        </p:txBody>
      </p:sp>
      <p:sp>
        <p:nvSpPr>
          <p:cNvPr id="21" name="Rectangle 20"/>
          <p:cNvSpPr/>
          <p:nvPr/>
        </p:nvSpPr>
        <p:spPr>
          <a:xfrm>
            <a:off x="7571423" y="5474019"/>
            <a:ext cx="977162" cy="43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radley Hand" charset="0"/>
                <a:ea typeface="Bradley Hand" charset="0"/>
                <a:cs typeface="Bradley Hand" charset="0"/>
              </a:rPr>
              <a:t>0.01539</a:t>
            </a:r>
          </a:p>
        </p:txBody>
      </p:sp>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5033" t="4225" r="3059" b="34930"/>
          <a:stretch/>
        </p:blipFill>
        <p:spPr>
          <a:xfrm>
            <a:off x="5284282" y="4611494"/>
            <a:ext cx="2226896" cy="1484641"/>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5033" t="4224" r="3059" b="2448"/>
          <a:stretch/>
        </p:blipFill>
        <p:spPr>
          <a:xfrm>
            <a:off x="5284282" y="2302538"/>
            <a:ext cx="2226896" cy="2277203"/>
          </a:xfrm>
          <a:prstGeom prst="rect">
            <a:avLst/>
          </a:prstGeom>
        </p:spPr>
      </p:pic>
      <p:sp>
        <p:nvSpPr>
          <p:cNvPr id="10" name="Rectangle 9"/>
          <p:cNvSpPr/>
          <p:nvPr/>
        </p:nvSpPr>
        <p:spPr>
          <a:xfrm>
            <a:off x="5422657" y="2470288"/>
            <a:ext cx="1403577" cy="4380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charset="0"/>
              </a:rPr>
              <a:t>steel arch bridge</a:t>
            </a:r>
          </a:p>
        </p:txBody>
      </p:sp>
      <p:sp>
        <p:nvSpPr>
          <p:cNvPr id="12" name="Rectangle 11"/>
          <p:cNvSpPr/>
          <p:nvPr/>
        </p:nvSpPr>
        <p:spPr>
          <a:xfrm>
            <a:off x="5422657" y="3198310"/>
            <a:ext cx="1403577" cy="4380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charset="0"/>
              </a:rPr>
              <a:t>pier</a:t>
            </a:r>
          </a:p>
        </p:txBody>
      </p:sp>
      <p:sp>
        <p:nvSpPr>
          <p:cNvPr id="13" name="Rectangle 12"/>
          <p:cNvSpPr/>
          <p:nvPr/>
        </p:nvSpPr>
        <p:spPr>
          <a:xfrm>
            <a:off x="5422657" y="3994672"/>
            <a:ext cx="1403577" cy="4380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charset="0"/>
              </a:rPr>
              <a:t>viaduct</a:t>
            </a:r>
          </a:p>
        </p:txBody>
      </p:sp>
      <p:sp>
        <p:nvSpPr>
          <p:cNvPr id="14" name="Rectangle 13"/>
          <p:cNvSpPr/>
          <p:nvPr/>
        </p:nvSpPr>
        <p:spPr>
          <a:xfrm>
            <a:off x="5422657" y="4749003"/>
            <a:ext cx="1403577" cy="4380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charset="0"/>
              </a:rPr>
              <a:t>suspension bridge </a:t>
            </a:r>
          </a:p>
        </p:txBody>
      </p:sp>
      <p:sp>
        <p:nvSpPr>
          <p:cNvPr id="15" name="Rectangle 14"/>
          <p:cNvSpPr/>
          <p:nvPr/>
        </p:nvSpPr>
        <p:spPr>
          <a:xfrm>
            <a:off x="5422657" y="5474020"/>
            <a:ext cx="1403577" cy="4380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charset="0"/>
              </a:rPr>
              <a:t>boathouse</a:t>
            </a:r>
          </a:p>
        </p:txBody>
      </p:sp>
      <p:sp>
        <p:nvSpPr>
          <p:cNvPr id="22" name="Rectangle 21"/>
          <p:cNvSpPr/>
          <p:nvPr/>
        </p:nvSpPr>
        <p:spPr>
          <a:xfrm>
            <a:off x="6124445" y="1780626"/>
            <a:ext cx="977162" cy="43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smtClean="0">
                <a:solidFill>
                  <a:schemeClr val="tx1"/>
                </a:solidFill>
                <a:latin typeface="Times New Roman" charset="0"/>
                <a:ea typeface="Times New Roman" charset="0"/>
                <a:cs typeface="Times New Roman" charset="0"/>
              </a:rPr>
              <a:t>Tag</a:t>
            </a:r>
            <a:endParaRPr lang="en-US" sz="1600" b="1" dirty="0">
              <a:solidFill>
                <a:schemeClr val="tx1"/>
              </a:solidFill>
              <a:latin typeface="Times New Roman" charset="0"/>
              <a:ea typeface="Times New Roman" charset="0"/>
              <a:cs typeface="Times New Roman" charset="0"/>
            </a:endParaRPr>
          </a:p>
        </p:txBody>
      </p:sp>
      <p:sp>
        <p:nvSpPr>
          <p:cNvPr id="25" name="Rectangle 24"/>
          <p:cNvSpPr/>
          <p:nvPr/>
        </p:nvSpPr>
        <p:spPr>
          <a:xfrm>
            <a:off x="7511178" y="1810704"/>
            <a:ext cx="1249760" cy="43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smtClean="0">
                <a:solidFill>
                  <a:schemeClr val="tx1"/>
                </a:solidFill>
                <a:latin typeface="Times New Roman" charset="0"/>
                <a:ea typeface="Times New Roman" charset="0"/>
                <a:cs typeface="Times New Roman" charset="0"/>
              </a:rPr>
              <a:t>Probability</a:t>
            </a:r>
            <a:endParaRPr lang="en-US" sz="1600" b="1" dirty="0">
              <a:solidFill>
                <a:schemeClr val="tx1"/>
              </a:solidFill>
              <a:latin typeface="Times New Roman" charset="0"/>
              <a:ea typeface="Times New Roman" charset="0"/>
              <a:cs typeface="Times New Roman" charset="0"/>
            </a:endParaRPr>
          </a:p>
        </p:txBody>
      </p:sp>
      <p:cxnSp>
        <p:nvCxnSpPr>
          <p:cNvPr id="8" name="Straight Connector 7"/>
          <p:cNvCxnSpPr/>
          <p:nvPr/>
        </p:nvCxnSpPr>
        <p:spPr>
          <a:xfrm>
            <a:off x="5561180" y="2186956"/>
            <a:ext cx="16731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566693" y="2186956"/>
            <a:ext cx="11427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371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 b="1"/>
              <a:t>Preparing Image Data</a:t>
            </a:r>
          </a:p>
        </p:txBody>
      </p:sp>
      <p:pic>
        <p:nvPicPr>
          <p:cNvPr id="201" name="Shape 201" descr="1.png"/>
          <p:cNvPicPr preferRelativeResize="0"/>
          <p:nvPr/>
        </p:nvPicPr>
        <p:blipFill>
          <a:blip r:embed="rId3">
            <a:alphaModFix/>
          </a:blip>
          <a:stretch>
            <a:fillRect/>
          </a:stretch>
        </p:blipFill>
        <p:spPr>
          <a:xfrm>
            <a:off x="4709250" y="3551899"/>
            <a:ext cx="4035974" cy="2773899"/>
          </a:xfrm>
          <a:prstGeom prst="rect">
            <a:avLst/>
          </a:prstGeom>
          <a:noFill/>
          <a:ln>
            <a:noFill/>
          </a:ln>
        </p:spPr>
      </p:pic>
      <p:pic>
        <p:nvPicPr>
          <p:cNvPr id="202" name="Shape 202" descr="4.png"/>
          <p:cNvPicPr preferRelativeResize="0"/>
          <p:nvPr/>
        </p:nvPicPr>
        <p:blipFill>
          <a:blip r:embed="rId4">
            <a:alphaModFix/>
          </a:blip>
          <a:stretch>
            <a:fillRect/>
          </a:stretch>
        </p:blipFill>
        <p:spPr>
          <a:xfrm>
            <a:off x="457186" y="2049874"/>
            <a:ext cx="4252074" cy="1936033"/>
          </a:xfrm>
          <a:prstGeom prst="rect">
            <a:avLst/>
          </a:prstGeom>
          <a:noFill/>
          <a:ln>
            <a:noFill/>
          </a:ln>
        </p:spPr>
      </p:pic>
      <p:sp>
        <p:nvSpPr>
          <p:cNvPr id="203" name="Shape 203"/>
          <p:cNvSpPr txBox="1"/>
          <p:nvPr/>
        </p:nvSpPr>
        <p:spPr>
          <a:xfrm>
            <a:off x="598250" y="5831025"/>
            <a:ext cx="2924700" cy="408000"/>
          </a:xfrm>
          <a:prstGeom prst="rect">
            <a:avLst/>
          </a:prstGeom>
          <a:noFill/>
          <a:ln>
            <a:noFill/>
          </a:ln>
        </p:spPr>
        <p:txBody>
          <a:bodyPr lIns="91425" tIns="91425" rIns="91425" bIns="91425" anchor="ctr" anchorCtr="0">
            <a:noAutofit/>
          </a:bodyPr>
          <a:lstStyle/>
          <a:p>
            <a:pPr lvl="0" rtl="0">
              <a:spcBef>
                <a:spcPts val="0"/>
              </a:spcBef>
              <a:buNone/>
            </a:pPr>
            <a:r>
              <a:rPr lang="en" sz="2000" b="1" i="1">
                <a:solidFill>
                  <a:schemeClr val="dk1"/>
                </a:solidFill>
                <a:latin typeface="Times"/>
                <a:ea typeface="Times"/>
                <a:cs typeface="Times"/>
                <a:sym typeface="Times"/>
              </a:rPr>
              <a:t>from PIL import Image</a:t>
            </a:r>
          </a:p>
        </p:txBody>
      </p:sp>
      <p:sp>
        <p:nvSpPr>
          <p:cNvPr id="204" name="Shape 204"/>
          <p:cNvSpPr txBox="1"/>
          <p:nvPr/>
        </p:nvSpPr>
        <p:spPr>
          <a:xfrm>
            <a:off x="598250" y="4419125"/>
            <a:ext cx="3588300" cy="1143000"/>
          </a:xfrm>
          <a:prstGeom prst="rect">
            <a:avLst/>
          </a:prstGeom>
          <a:noFill/>
          <a:ln>
            <a:noFill/>
          </a:ln>
        </p:spPr>
        <p:txBody>
          <a:bodyPr lIns="91425" tIns="91425" rIns="91425" bIns="91425" anchor="ctr" anchorCtr="0">
            <a:noAutofit/>
          </a:bodyPr>
          <a:lstStyle/>
          <a:p>
            <a:pPr lvl="0">
              <a:spcBef>
                <a:spcPts val="0"/>
              </a:spcBef>
              <a:buNone/>
            </a:pPr>
            <a:r>
              <a:rPr lang="en" sz="2000" b="1">
                <a:solidFill>
                  <a:srgbClr val="666666"/>
                </a:solidFill>
                <a:latin typeface="Times"/>
                <a:ea typeface="Times"/>
                <a:cs typeface="Times"/>
                <a:sym typeface="Times"/>
              </a:rPr>
              <a:t>“Topic of the picture”</a:t>
            </a:r>
          </a:p>
          <a:p>
            <a:pPr lvl="0">
              <a:spcBef>
                <a:spcPts val="0"/>
              </a:spcBef>
              <a:buNone/>
            </a:pPr>
            <a:r>
              <a:rPr lang="en" sz="2000">
                <a:solidFill>
                  <a:srgbClr val="666666"/>
                </a:solidFill>
                <a:latin typeface="Times"/>
                <a:ea typeface="Times"/>
                <a:cs typeface="Times"/>
                <a:sym typeface="Times"/>
              </a:rPr>
              <a:t>Assume each of RGB features for all pictures has a </a:t>
            </a:r>
          </a:p>
          <a:p>
            <a:pPr lvl="0" rtl="0">
              <a:spcBef>
                <a:spcPts val="0"/>
              </a:spcBef>
              <a:buNone/>
            </a:pPr>
            <a:r>
              <a:rPr lang="en" sz="2000">
                <a:solidFill>
                  <a:srgbClr val="666666"/>
                </a:solidFill>
                <a:latin typeface="Times"/>
                <a:ea typeface="Times"/>
                <a:cs typeface="Times"/>
                <a:sym typeface="Times"/>
              </a:rPr>
              <a:t>Gaussian distribution.</a:t>
            </a:r>
          </a:p>
        </p:txBody>
      </p:sp>
      <p:sp>
        <p:nvSpPr>
          <p:cNvPr id="205" name="Shape 205"/>
          <p:cNvSpPr txBox="1"/>
          <p:nvPr/>
        </p:nvSpPr>
        <p:spPr>
          <a:xfrm>
            <a:off x="5170687" y="2106625"/>
            <a:ext cx="3113100" cy="1067400"/>
          </a:xfrm>
          <a:prstGeom prst="rect">
            <a:avLst/>
          </a:prstGeom>
          <a:noFill/>
          <a:ln>
            <a:noFill/>
          </a:ln>
        </p:spPr>
        <p:txBody>
          <a:bodyPr lIns="91425" tIns="91425" rIns="91425" bIns="91425" anchor="t" anchorCtr="0">
            <a:noAutofit/>
          </a:bodyPr>
          <a:lstStyle/>
          <a:p>
            <a:pPr lvl="0" rtl="0">
              <a:spcBef>
                <a:spcPts val="0"/>
              </a:spcBef>
              <a:buNone/>
            </a:pPr>
            <a:r>
              <a:rPr lang="en" sz="2000">
                <a:solidFill>
                  <a:srgbClr val="666666"/>
                </a:solidFill>
                <a:latin typeface="Times"/>
                <a:ea typeface="Times"/>
                <a:cs typeface="Times"/>
                <a:sym typeface="Times"/>
              </a:rPr>
              <a:t>2481 pictures of </a:t>
            </a:r>
          </a:p>
          <a:p>
            <a:pPr lvl="0">
              <a:spcBef>
                <a:spcPts val="0"/>
              </a:spcBef>
              <a:buNone/>
            </a:pPr>
            <a:r>
              <a:rPr lang="en" sz="2000">
                <a:solidFill>
                  <a:srgbClr val="666666"/>
                </a:solidFill>
                <a:latin typeface="Times"/>
                <a:ea typeface="Times"/>
                <a:cs typeface="Times"/>
                <a:sym typeface="Times"/>
              </a:rPr>
              <a:t>‘Minnesota natural scenery’ parsed from Google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 b="1"/>
              <a:t>Fitting Gaussian Mixture Model</a:t>
            </a:r>
          </a:p>
        </p:txBody>
      </p:sp>
      <p:sp>
        <p:nvSpPr>
          <p:cNvPr id="212" name="Shape 212"/>
          <p:cNvSpPr txBox="1"/>
          <p:nvPr/>
        </p:nvSpPr>
        <p:spPr>
          <a:xfrm>
            <a:off x="4064425" y="4686625"/>
            <a:ext cx="4907100" cy="1143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2000" b="1" i="1">
                <a:solidFill>
                  <a:schemeClr val="dk1"/>
                </a:solidFill>
                <a:latin typeface="Times"/>
                <a:ea typeface="Times"/>
                <a:cs typeface="Times"/>
                <a:sym typeface="Times"/>
              </a:rPr>
              <a:t>from scipy.stats import multivariate_normal</a:t>
            </a:r>
          </a:p>
          <a:p>
            <a:pPr marL="0" lvl="0" indent="0" rtl="0">
              <a:lnSpc>
                <a:spcPct val="115000"/>
              </a:lnSpc>
              <a:spcBef>
                <a:spcPts val="0"/>
              </a:spcBef>
              <a:buNone/>
            </a:pPr>
            <a:r>
              <a:rPr lang="en" sz="2000" b="1" i="1">
                <a:solidFill>
                  <a:schemeClr val="dk1"/>
                </a:solidFill>
                <a:latin typeface="Times"/>
                <a:ea typeface="Times"/>
                <a:cs typeface="Times"/>
                <a:sym typeface="Times"/>
              </a:rPr>
              <a:t>np.random.multivariate_normal(μ, </a:t>
            </a:r>
            <a:r>
              <a:rPr lang="en" sz="2000" b="1" i="1">
                <a:highlight>
                  <a:srgbClr val="FFFFFF"/>
                </a:highlight>
              </a:rPr>
              <a:t>∑</a:t>
            </a:r>
            <a:r>
              <a:rPr lang="en" sz="2000" b="1" i="1">
                <a:solidFill>
                  <a:schemeClr val="dk1"/>
                </a:solidFill>
                <a:latin typeface="Times"/>
                <a:ea typeface="Times"/>
                <a:cs typeface="Times"/>
                <a:sym typeface="Times"/>
              </a:rPr>
              <a:t>)</a:t>
            </a:r>
          </a:p>
        </p:txBody>
      </p:sp>
      <p:pic>
        <p:nvPicPr>
          <p:cNvPr id="213" name="Shape 213"/>
          <p:cNvPicPr preferRelativeResize="0"/>
          <p:nvPr/>
        </p:nvPicPr>
        <p:blipFill>
          <a:blip r:embed="rId3">
            <a:alphaModFix/>
          </a:blip>
          <a:stretch>
            <a:fillRect/>
          </a:stretch>
        </p:blipFill>
        <p:spPr>
          <a:xfrm>
            <a:off x="220425" y="2149675"/>
            <a:ext cx="3738969" cy="3501725"/>
          </a:xfrm>
          <a:prstGeom prst="rect">
            <a:avLst/>
          </a:prstGeom>
          <a:noFill/>
          <a:ln>
            <a:noFill/>
          </a:ln>
        </p:spPr>
      </p:pic>
      <p:sp>
        <p:nvSpPr>
          <p:cNvPr id="214" name="Shape 214"/>
          <p:cNvSpPr txBox="1"/>
          <p:nvPr/>
        </p:nvSpPr>
        <p:spPr>
          <a:xfrm>
            <a:off x="4064425" y="2278450"/>
            <a:ext cx="4539300" cy="2335200"/>
          </a:xfrm>
          <a:prstGeom prst="rect">
            <a:avLst/>
          </a:prstGeom>
          <a:noFill/>
          <a:ln>
            <a:noFill/>
          </a:ln>
        </p:spPr>
        <p:txBody>
          <a:bodyPr lIns="91425" tIns="91425" rIns="91425" bIns="91425" anchor="t" anchorCtr="0">
            <a:noAutofit/>
          </a:bodyPr>
          <a:lstStyle/>
          <a:p>
            <a:pPr lvl="0">
              <a:spcBef>
                <a:spcPts val="0"/>
              </a:spcBef>
              <a:buNone/>
            </a:pPr>
            <a:r>
              <a:rPr lang="en" sz="2000" b="1">
                <a:solidFill>
                  <a:srgbClr val="666666"/>
                </a:solidFill>
                <a:latin typeface="Times"/>
                <a:ea typeface="Times"/>
                <a:cs typeface="Times"/>
                <a:sym typeface="Times"/>
              </a:rPr>
              <a:t>“Put hats on clusters”</a:t>
            </a:r>
          </a:p>
          <a:p>
            <a:pPr lvl="0">
              <a:spcBef>
                <a:spcPts val="0"/>
              </a:spcBef>
              <a:buNone/>
            </a:pPr>
            <a:r>
              <a:rPr lang="en" sz="2000">
                <a:solidFill>
                  <a:srgbClr val="666666"/>
                </a:solidFill>
                <a:latin typeface="Times"/>
                <a:ea typeface="Times"/>
                <a:cs typeface="Times"/>
                <a:sym typeface="Times"/>
              </a:rPr>
              <a:t>Our task is to capture each of the cluster using different hats.</a:t>
            </a:r>
          </a:p>
          <a:p>
            <a:pPr lvl="0">
              <a:spcBef>
                <a:spcPts val="0"/>
              </a:spcBef>
              <a:buNone/>
            </a:pPr>
            <a:endParaRPr sz="2000">
              <a:solidFill>
                <a:srgbClr val="666666"/>
              </a:solidFill>
              <a:latin typeface="Times"/>
              <a:ea typeface="Times"/>
              <a:cs typeface="Times"/>
              <a:sym typeface="Times"/>
            </a:endParaRPr>
          </a:p>
          <a:p>
            <a:pPr lvl="0">
              <a:spcBef>
                <a:spcPts val="0"/>
              </a:spcBef>
              <a:buNone/>
            </a:pPr>
            <a:r>
              <a:rPr lang="en" sz="2000">
                <a:solidFill>
                  <a:srgbClr val="666666"/>
                </a:solidFill>
                <a:latin typeface="Times"/>
                <a:ea typeface="Times"/>
                <a:cs typeface="Times"/>
                <a:sym typeface="Times"/>
              </a:rPr>
              <a:t>Like K-Means, but instead of centroids, we initialize a number of multivariate Gaussian distributions in hyperplane.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 b="1"/>
              <a:t>Fitting Gaussian Mixture Model</a:t>
            </a:r>
          </a:p>
        </p:txBody>
      </p:sp>
      <p:sp>
        <p:nvSpPr>
          <p:cNvPr id="221" name="Shape 221"/>
          <p:cNvSpPr txBox="1">
            <a:spLocks noGrp="1"/>
          </p:cNvSpPr>
          <p:nvPr>
            <p:ph type="body" idx="1"/>
          </p:nvPr>
        </p:nvSpPr>
        <p:spPr>
          <a:xfrm>
            <a:off x="536550" y="5158300"/>
            <a:ext cx="8229600" cy="1095900"/>
          </a:xfrm>
          <a:prstGeom prst="rect">
            <a:avLst/>
          </a:prstGeom>
        </p:spPr>
        <p:txBody>
          <a:bodyPr lIns="91425" tIns="91425" rIns="91425" bIns="91425" anchor="t" anchorCtr="0">
            <a:noAutofit/>
          </a:bodyPr>
          <a:lstStyle/>
          <a:p>
            <a:pPr marL="0" lvl="0" indent="0" rtl="0">
              <a:lnSpc>
                <a:spcPct val="115000"/>
              </a:lnSpc>
              <a:spcBef>
                <a:spcPts val="0"/>
              </a:spcBef>
              <a:buNone/>
            </a:pPr>
            <a:r>
              <a:rPr lang="en" sz="2000" b="1" i="1"/>
              <a:t>from sklearn import mixture</a:t>
            </a:r>
          </a:p>
          <a:p>
            <a:pPr marL="0" lvl="0" indent="0" rtl="0">
              <a:lnSpc>
                <a:spcPct val="115000"/>
              </a:lnSpc>
              <a:spcBef>
                <a:spcPts val="0"/>
              </a:spcBef>
              <a:buNone/>
            </a:pPr>
            <a:r>
              <a:rPr lang="en" sz="2000" b="1" i="1"/>
              <a:t>mixture.GMM(n_components=4, covariance_type='full')</a:t>
            </a:r>
          </a:p>
          <a:p>
            <a:pPr marL="0" lvl="0" indent="0" rtl="0">
              <a:lnSpc>
                <a:spcPct val="115000"/>
              </a:lnSpc>
              <a:spcBef>
                <a:spcPts val="0"/>
              </a:spcBef>
              <a:buNone/>
            </a:pPr>
            <a:r>
              <a:rPr lang="en" sz="2000" b="1" i="1">
                <a:solidFill>
                  <a:srgbClr val="000000"/>
                </a:solidFill>
              </a:rPr>
              <a:t>multivariate_normal.pdf(data, means, covariances) * weights[k]</a:t>
            </a:r>
          </a:p>
        </p:txBody>
      </p:sp>
      <p:pic>
        <p:nvPicPr>
          <p:cNvPr id="222" name="Shape 222"/>
          <p:cNvPicPr preferRelativeResize="0"/>
          <p:nvPr/>
        </p:nvPicPr>
        <p:blipFill>
          <a:blip r:embed="rId3">
            <a:alphaModFix/>
          </a:blip>
          <a:stretch>
            <a:fillRect/>
          </a:stretch>
        </p:blipFill>
        <p:spPr>
          <a:xfrm>
            <a:off x="327475" y="3111472"/>
            <a:ext cx="2717799" cy="1701850"/>
          </a:xfrm>
          <a:prstGeom prst="rect">
            <a:avLst/>
          </a:prstGeom>
          <a:noFill/>
          <a:ln>
            <a:noFill/>
          </a:ln>
        </p:spPr>
      </p:pic>
      <p:pic>
        <p:nvPicPr>
          <p:cNvPr id="223" name="Shape 223"/>
          <p:cNvPicPr preferRelativeResize="0"/>
          <p:nvPr/>
        </p:nvPicPr>
        <p:blipFill>
          <a:blip r:embed="rId4">
            <a:alphaModFix/>
          </a:blip>
          <a:stretch>
            <a:fillRect/>
          </a:stretch>
        </p:blipFill>
        <p:spPr>
          <a:xfrm>
            <a:off x="6067574" y="3140800"/>
            <a:ext cx="2620175" cy="1643174"/>
          </a:xfrm>
          <a:prstGeom prst="rect">
            <a:avLst/>
          </a:prstGeom>
          <a:noFill/>
          <a:ln>
            <a:noFill/>
          </a:ln>
        </p:spPr>
      </p:pic>
      <p:pic>
        <p:nvPicPr>
          <p:cNvPr id="224" name="Shape 224"/>
          <p:cNvPicPr preferRelativeResize="0"/>
          <p:nvPr/>
        </p:nvPicPr>
        <p:blipFill>
          <a:blip r:embed="rId5">
            <a:alphaModFix/>
          </a:blip>
          <a:stretch>
            <a:fillRect/>
          </a:stretch>
        </p:blipFill>
        <p:spPr>
          <a:xfrm>
            <a:off x="3261912" y="3139637"/>
            <a:ext cx="2620174" cy="1645517"/>
          </a:xfrm>
          <a:prstGeom prst="rect">
            <a:avLst/>
          </a:prstGeom>
          <a:noFill/>
          <a:ln>
            <a:noFill/>
          </a:ln>
        </p:spPr>
      </p:pic>
      <p:sp>
        <p:nvSpPr>
          <p:cNvPr id="225" name="Shape 225"/>
          <p:cNvSpPr txBox="1"/>
          <p:nvPr/>
        </p:nvSpPr>
        <p:spPr>
          <a:xfrm>
            <a:off x="377850" y="1677775"/>
            <a:ext cx="8089800" cy="12051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2000" b="1">
                <a:solidFill>
                  <a:srgbClr val="666666"/>
                </a:solidFill>
                <a:latin typeface="Times"/>
                <a:ea typeface="Times"/>
                <a:cs typeface="Times"/>
                <a:sym typeface="Times"/>
              </a:rPr>
              <a:t>“Adjust the hats”</a:t>
            </a:r>
          </a:p>
          <a:p>
            <a:pPr marL="0" lvl="0" indent="0" rtl="0">
              <a:lnSpc>
                <a:spcPct val="115000"/>
              </a:lnSpc>
              <a:spcBef>
                <a:spcPts val="0"/>
              </a:spcBef>
              <a:buNone/>
            </a:pPr>
            <a:r>
              <a:rPr lang="en" sz="2000">
                <a:solidFill>
                  <a:srgbClr val="666666"/>
                </a:solidFill>
                <a:latin typeface="Times"/>
                <a:ea typeface="Times"/>
                <a:cs typeface="Times"/>
                <a:sym typeface="Times"/>
              </a:rPr>
              <a:t>E-step: estimate the weight that a picture belongs to each cluster</a:t>
            </a:r>
          </a:p>
          <a:p>
            <a:pPr marL="0" lvl="0" indent="-69850" rtl="0">
              <a:lnSpc>
                <a:spcPct val="115000"/>
              </a:lnSpc>
              <a:spcBef>
                <a:spcPts val="0"/>
              </a:spcBef>
              <a:buClr>
                <a:schemeClr val="dk1"/>
              </a:buClr>
              <a:buSzPct val="55000"/>
              <a:buFont typeface="Arial"/>
              <a:buNone/>
            </a:pPr>
            <a:r>
              <a:rPr lang="en" sz="2000">
                <a:solidFill>
                  <a:srgbClr val="666666"/>
                </a:solidFill>
                <a:latin typeface="Times"/>
                <a:ea typeface="Times"/>
                <a:cs typeface="Times"/>
                <a:sym typeface="Times"/>
              </a:rPr>
              <a:t>M-step: maximize likelihood by tuning μ and </a:t>
            </a:r>
            <a:r>
              <a:rPr lang="en" sz="1800" b="1">
                <a:solidFill>
                  <a:srgbClr val="666666"/>
                </a:solidFill>
                <a:highlight>
                  <a:srgbClr val="FFFFFF"/>
                </a:highlight>
              </a:rPr>
              <a:t>∑</a:t>
            </a:r>
            <a:r>
              <a:rPr lang="en" sz="1800">
                <a:solidFill>
                  <a:srgbClr val="666666"/>
                </a:solidFill>
                <a:latin typeface="Times"/>
                <a:ea typeface="Times"/>
                <a:cs typeface="Times"/>
                <a:sym typeface="Times"/>
              </a:rPr>
              <a:t> of Gaussian normal distributions</a:t>
            </a:r>
          </a:p>
          <a:p>
            <a:pPr lvl="0" indent="3663950" rtl="0">
              <a:lnSpc>
                <a:spcPct val="115000"/>
              </a:lnSpc>
              <a:spcBef>
                <a:spcPts val="0"/>
              </a:spcBef>
              <a:buClr>
                <a:schemeClr val="dk1"/>
              </a:buClr>
              <a:buSzPct val="55000"/>
              <a:buFont typeface="Arial"/>
              <a:buNone/>
            </a:pPr>
            <a:r>
              <a:rPr lang="en" sz="2000" i="1">
                <a:solidFill>
                  <a:schemeClr val="dk1"/>
                </a:solidFill>
                <a:latin typeface="Times"/>
                <a:ea typeface="Times"/>
                <a:cs typeface="Times"/>
                <a:sym typeface="Times"/>
              </a:rPr>
              <a:t>		</a:t>
            </a:r>
          </a:p>
          <a:p>
            <a:pPr lvl="0">
              <a:spcBef>
                <a:spcPts val="0"/>
              </a:spcBef>
              <a:buNone/>
            </a:pPr>
            <a:endParaRPr sz="2000">
              <a:latin typeface="Times"/>
              <a:ea typeface="Times"/>
              <a:cs typeface="Times"/>
              <a:sym typeface="Time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 b="1"/>
              <a:t>Visualization K-Means</a:t>
            </a:r>
          </a:p>
        </p:txBody>
      </p:sp>
      <p:pic>
        <p:nvPicPr>
          <p:cNvPr id="233" name="Shape 233"/>
          <p:cNvPicPr preferRelativeResize="0"/>
          <p:nvPr/>
        </p:nvPicPr>
        <p:blipFill rotWithShape="1">
          <a:blip r:embed="rId3">
            <a:alphaModFix/>
          </a:blip>
          <a:srcRect l="9164"/>
          <a:stretch/>
        </p:blipFill>
        <p:spPr>
          <a:xfrm>
            <a:off x="5189833" y="2015534"/>
            <a:ext cx="3603513" cy="1143000"/>
          </a:xfrm>
          <a:prstGeom prst="rect">
            <a:avLst/>
          </a:prstGeom>
          <a:noFill/>
          <a:ln>
            <a:noFill/>
          </a:ln>
        </p:spPr>
      </p:pic>
      <p:pic>
        <p:nvPicPr>
          <p:cNvPr id="234" name="Shape 234"/>
          <p:cNvPicPr preferRelativeResize="0"/>
          <p:nvPr/>
        </p:nvPicPr>
        <p:blipFill rotWithShape="1">
          <a:blip r:embed="rId4">
            <a:alphaModFix/>
          </a:blip>
          <a:srcRect l="9164"/>
          <a:stretch/>
        </p:blipFill>
        <p:spPr>
          <a:xfrm>
            <a:off x="5189837" y="3425275"/>
            <a:ext cx="3603509" cy="1143000"/>
          </a:xfrm>
          <a:prstGeom prst="rect">
            <a:avLst/>
          </a:prstGeom>
          <a:noFill/>
          <a:ln>
            <a:noFill/>
          </a:ln>
        </p:spPr>
      </p:pic>
      <p:pic>
        <p:nvPicPr>
          <p:cNvPr id="235" name="Shape 235"/>
          <p:cNvPicPr preferRelativeResize="0"/>
          <p:nvPr/>
        </p:nvPicPr>
        <p:blipFill rotWithShape="1">
          <a:blip r:embed="rId5">
            <a:alphaModFix/>
          </a:blip>
          <a:srcRect l="15406" t="4328" r="12965" b="11312"/>
          <a:stretch/>
        </p:blipFill>
        <p:spPr>
          <a:xfrm>
            <a:off x="457200" y="2851018"/>
            <a:ext cx="4078353" cy="2580399"/>
          </a:xfrm>
          <a:prstGeom prst="rect">
            <a:avLst/>
          </a:prstGeom>
          <a:noFill/>
          <a:ln>
            <a:noFill/>
          </a:ln>
        </p:spPr>
      </p:pic>
      <p:pic>
        <p:nvPicPr>
          <p:cNvPr id="236" name="Shape 236"/>
          <p:cNvPicPr preferRelativeResize="0"/>
          <p:nvPr/>
        </p:nvPicPr>
        <p:blipFill rotWithShape="1">
          <a:blip r:embed="rId6">
            <a:alphaModFix/>
          </a:blip>
          <a:srcRect l="9164"/>
          <a:stretch/>
        </p:blipFill>
        <p:spPr>
          <a:xfrm>
            <a:off x="5189837" y="4858972"/>
            <a:ext cx="3603514" cy="1143000"/>
          </a:xfrm>
          <a:prstGeom prst="rect">
            <a:avLst/>
          </a:prstGeom>
          <a:noFill/>
          <a:ln>
            <a:noFill/>
          </a:ln>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36157">
            <a:off x="4557984" y="3801890"/>
            <a:ext cx="738787" cy="419559"/>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623487">
            <a:off x="4204917" y="4255767"/>
            <a:ext cx="1392811" cy="419559"/>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524519">
            <a:off x="4462252" y="3360806"/>
            <a:ext cx="1151084" cy="346743"/>
          </a:xfrm>
          <a:prstGeom prst="rect">
            <a:avLst/>
          </a:prstGeom>
        </p:spPr>
      </p:pic>
      <p:sp>
        <p:nvSpPr>
          <p:cNvPr id="12" name="Rectangle 11"/>
          <p:cNvSpPr/>
          <p:nvPr/>
        </p:nvSpPr>
        <p:spPr>
          <a:xfrm>
            <a:off x="1471551" y="1465359"/>
            <a:ext cx="2148503" cy="43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smtClean="0">
                <a:solidFill>
                  <a:schemeClr val="tx1"/>
                </a:solidFill>
                <a:latin typeface="Times New Roman" charset="0"/>
                <a:ea typeface="Times New Roman" charset="0"/>
                <a:cs typeface="Times New Roman" charset="0"/>
              </a:rPr>
              <a:t>K-Means</a:t>
            </a:r>
            <a:r>
              <a:rPr lang="zh-CN" altLang="en-US" sz="1600" b="1" dirty="0" smtClean="0">
                <a:solidFill>
                  <a:schemeClr val="tx1"/>
                </a:solidFill>
                <a:latin typeface="Times New Roman" charset="0"/>
                <a:ea typeface="Times New Roman" charset="0"/>
                <a:cs typeface="Times New Roman" charset="0"/>
              </a:rPr>
              <a:t> </a:t>
            </a:r>
            <a:r>
              <a:rPr lang="en-US" altLang="zh-CN" sz="1600" b="1" dirty="0" smtClean="0">
                <a:solidFill>
                  <a:schemeClr val="tx1"/>
                </a:solidFill>
                <a:latin typeface="Times New Roman" charset="0"/>
                <a:ea typeface="Times New Roman" charset="0"/>
                <a:cs typeface="Times New Roman" charset="0"/>
              </a:rPr>
              <a:t>Models</a:t>
            </a:r>
            <a:endParaRPr lang="en-US" sz="1600" b="1" dirty="0">
              <a:solidFill>
                <a:schemeClr val="tx1"/>
              </a:solidFill>
              <a:latin typeface="Times New Roman" charset="0"/>
              <a:ea typeface="Times New Roman" charset="0"/>
              <a:cs typeface="Times New Roman" charset="0"/>
            </a:endParaRPr>
          </a:p>
        </p:txBody>
      </p:sp>
      <p:sp>
        <p:nvSpPr>
          <p:cNvPr id="13" name="Rectangle 12"/>
          <p:cNvSpPr/>
          <p:nvPr/>
        </p:nvSpPr>
        <p:spPr>
          <a:xfrm>
            <a:off x="6424409" y="1465359"/>
            <a:ext cx="1249760" cy="43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smtClean="0">
                <a:solidFill>
                  <a:schemeClr val="tx1"/>
                </a:solidFill>
                <a:latin typeface="Times New Roman" charset="0"/>
                <a:ea typeface="Times New Roman" charset="0"/>
                <a:cs typeface="Times New Roman" charset="0"/>
              </a:rPr>
              <a:t>Clusters</a:t>
            </a:r>
            <a:endParaRPr lang="en-US" sz="1600" b="1" dirty="0">
              <a:solidFill>
                <a:schemeClr val="tx1"/>
              </a:solidFill>
              <a:latin typeface="Times New Roman" charset="0"/>
              <a:ea typeface="Times New Roman" charset="0"/>
              <a:cs typeface="Times New Roman" charset="0"/>
            </a:endParaRPr>
          </a:p>
        </p:txBody>
      </p:sp>
      <p:sp>
        <p:nvSpPr>
          <p:cNvPr id="17" name="Shape 258"/>
          <p:cNvSpPr/>
          <p:nvPr/>
        </p:nvSpPr>
        <p:spPr>
          <a:xfrm>
            <a:off x="370704" y="2808905"/>
            <a:ext cx="4218484" cy="2664623"/>
          </a:xfrm>
          <a:prstGeom prst="rect">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b="1"/>
              <a:t>Visualization GMM</a:t>
            </a:r>
          </a:p>
        </p:txBody>
      </p:sp>
      <p:pic>
        <p:nvPicPr>
          <p:cNvPr id="244" name="Shape 244"/>
          <p:cNvPicPr preferRelativeResize="0"/>
          <p:nvPr/>
        </p:nvPicPr>
        <p:blipFill rotWithShape="1">
          <a:blip r:embed="rId3">
            <a:alphaModFix/>
          </a:blip>
          <a:srcRect l="1967"/>
          <a:stretch/>
        </p:blipFill>
        <p:spPr>
          <a:xfrm>
            <a:off x="535399" y="1782233"/>
            <a:ext cx="3896923" cy="1364248"/>
          </a:xfrm>
          <a:prstGeom prst="rect">
            <a:avLst/>
          </a:prstGeom>
          <a:noFill/>
          <a:ln>
            <a:noFill/>
          </a:ln>
        </p:spPr>
      </p:pic>
      <p:pic>
        <p:nvPicPr>
          <p:cNvPr id="245" name="Shape 245"/>
          <p:cNvPicPr preferRelativeResize="0"/>
          <p:nvPr/>
        </p:nvPicPr>
        <p:blipFill rotWithShape="1">
          <a:blip r:embed="rId4">
            <a:alphaModFix/>
          </a:blip>
          <a:srcRect l="1870" r="2772"/>
          <a:stretch/>
        </p:blipFill>
        <p:spPr>
          <a:xfrm>
            <a:off x="535399" y="3316664"/>
            <a:ext cx="3987173" cy="1319726"/>
          </a:xfrm>
          <a:prstGeom prst="rect">
            <a:avLst/>
          </a:prstGeom>
          <a:noFill/>
          <a:ln>
            <a:noFill/>
          </a:ln>
        </p:spPr>
      </p:pic>
      <p:pic>
        <p:nvPicPr>
          <p:cNvPr id="246" name="Shape 246"/>
          <p:cNvPicPr preferRelativeResize="0"/>
          <p:nvPr/>
        </p:nvPicPr>
        <p:blipFill rotWithShape="1">
          <a:blip r:embed="rId5">
            <a:alphaModFix/>
          </a:blip>
          <a:srcRect/>
          <a:stretch/>
        </p:blipFill>
        <p:spPr>
          <a:xfrm>
            <a:off x="625649" y="4729784"/>
            <a:ext cx="3896923" cy="1364249"/>
          </a:xfrm>
          <a:prstGeom prst="rect">
            <a:avLst/>
          </a:prstGeom>
          <a:noFill/>
          <a:ln>
            <a:noFill/>
          </a:ln>
        </p:spPr>
      </p:pic>
      <p:pic>
        <p:nvPicPr>
          <p:cNvPr id="247" name="Shape 247"/>
          <p:cNvPicPr preferRelativeResize="0"/>
          <p:nvPr/>
        </p:nvPicPr>
        <p:blipFill>
          <a:blip r:embed="rId6">
            <a:alphaModFix/>
          </a:blip>
          <a:stretch>
            <a:fillRect/>
          </a:stretch>
        </p:blipFill>
        <p:spPr>
          <a:xfrm>
            <a:off x="5084064" y="1909980"/>
            <a:ext cx="3602736" cy="914400"/>
          </a:xfrm>
          <a:prstGeom prst="rect">
            <a:avLst/>
          </a:prstGeom>
          <a:noFill/>
          <a:ln>
            <a:noFill/>
          </a:ln>
        </p:spPr>
      </p:pic>
      <p:pic>
        <p:nvPicPr>
          <p:cNvPr id="248" name="Shape 248"/>
          <p:cNvPicPr preferRelativeResize="0"/>
          <p:nvPr/>
        </p:nvPicPr>
        <p:blipFill>
          <a:blip r:embed="rId7">
            <a:alphaModFix/>
          </a:blip>
          <a:stretch>
            <a:fillRect/>
          </a:stretch>
        </p:blipFill>
        <p:spPr>
          <a:xfrm>
            <a:off x="5084064" y="3009803"/>
            <a:ext cx="3602736" cy="914400"/>
          </a:xfrm>
          <a:prstGeom prst="rect">
            <a:avLst/>
          </a:prstGeom>
          <a:noFill/>
          <a:ln>
            <a:noFill/>
          </a:ln>
        </p:spPr>
      </p:pic>
      <p:pic>
        <p:nvPicPr>
          <p:cNvPr id="249" name="Shape 249"/>
          <p:cNvPicPr preferRelativeResize="0"/>
          <p:nvPr/>
        </p:nvPicPr>
        <p:blipFill>
          <a:blip r:embed="rId8">
            <a:alphaModFix/>
          </a:blip>
          <a:stretch>
            <a:fillRect/>
          </a:stretch>
        </p:blipFill>
        <p:spPr>
          <a:xfrm>
            <a:off x="5084064" y="4109626"/>
            <a:ext cx="3602736" cy="914400"/>
          </a:xfrm>
          <a:prstGeom prst="rect">
            <a:avLst/>
          </a:prstGeom>
          <a:noFill/>
          <a:ln>
            <a:noFill/>
          </a:ln>
        </p:spPr>
      </p:pic>
      <p:pic>
        <p:nvPicPr>
          <p:cNvPr id="250" name="Shape 250"/>
          <p:cNvPicPr preferRelativeResize="0"/>
          <p:nvPr/>
        </p:nvPicPr>
        <p:blipFill>
          <a:blip r:embed="rId9">
            <a:alphaModFix/>
          </a:blip>
          <a:stretch>
            <a:fillRect/>
          </a:stretch>
        </p:blipFill>
        <p:spPr>
          <a:xfrm>
            <a:off x="5079020" y="5209449"/>
            <a:ext cx="3602736" cy="914400"/>
          </a:xfrm>
          <a:prstGeom prst="rect">
            <a:avLst/>
          </a:prstGeom>
          <a:noFill/>
          <a:ln>
            <a:noFill/>
          </a:ln>
        </p:spPr>
      </p:pic>
      <p:sp>
        <p:nvSpPr>
          <p:cNvPr id="11" name="Rectangle 10"/>
          <p:cNvSpPr/>
          <p:nvPr/>
        </p:nvSpPr>
        <p:spPr>
          <a:xfrm>
            <a:off x="1619834" y="1378860"/>
            <a:ext cx="2148503" cy="43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smtClean="0">
                <a:solidFill>
                  <a:schemeClr val="tx1"/>
                </a:solidFill>
                <a:latin typeface="Times New Roman" charset="0"/>
                <a:ea typeface="Times New Roman" charset="0"/>
                <a:cs typeface="Times New Roman" charset="0"/>
              </a:rPr>
              <a:t>GMM</a:t>
            </a:r>
            <a:r>
              <a:rPr lang="zh-CN" altLang="en-US" sz="1600" b="1" dirty="0" smtClean="0">
                <a:solidFill>
                  <a:schemeClr val="tx1"/>
                </a:solidFill>
                <a:latin typeface="Times New Roman" charset="0"/>
                <a:ea typeface="Times New Roman" charset="0"/>
                <a:cs typeface="Times New Roman" charset="0"/>
              </a:rPr>
              <a:t> </a:t>
            </a:r>
            <a:r>
              <a:rPr lang="en-US" altLang="zh-CN" sz="1600" b="1" dirty="0" smtClean="0">
                <a:solidFill>
                  <a:schemeClr val="tx1"/>
                </a:solidFill>
                <a:latin typeface="Times New Roman" charset="0"/>
                <a:ea typeface="Times New Roman" charset="0"/>
                <a:cs typeface="Times New Roman" charset="0"/>
              </a:rPr>
              <a:t>Models</a:t>
            </a:r>
            <a:endParaRPr lang="en-US" sz="1600" b="1" dirty="0">
              <a:solidFill>
                <a:schemeClr val="tx1"/>
              </a:solidFill>
              <a:latin typeface="Times New Roman" charset="0"/>
              <a:ea typeface="Times New Roman" charset="0"/>
              <a:cs typeface="Times New Roman" charset="0"/>
            </a:endParaRPr>
          </a:p>
        </p:txBody>
      </p:sp>
      <p:sp>
        <p:nvSpPr>
          <p:cNvPr id="12" name="Rectangle 11"/>
          <p:cNvSpPr/>
          <p:nvPr/>
        </p:nvSpPr>
        <p:spPr>
          <a:xfrm>
            <a:off x="6572692" y="1378860"/>
            <a:ext cx="1249760" cy="43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smtClean="0">
                <a:solidFill>
                  <a:schemeClr val="tx1"/>
                </a:solidFill>
                <a:latin typeface="Times New Roman" charset="0"/>
                <a:ea typeface="Times New Roman" charset="0"/>
                <a:cs typeface="Times New Roman" charset="0"/>
              </a:rPr>
              <a:t>Clusters</a:t>
            </a:r>
            <a:endParaRPr lang="en-US" sz="1600" b="1" dirty="0">
              <a:solidFill>
                <a:schemeClr val="tx1"/>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8271">
            <a:off x="4333550" y="3992443"/>
            <a:ext cx="738787" cy="419559"/>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3623487">
            <a:off x="4006538" y="4519838"/>
            <a:ext cx="1392811" cy="419560"/>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111242">
            <a:off x="4345315" y="3540173"/>
            <a:ext cx="786205" cy="236832"/>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8493946">
            <a:off x="4162876" y="3055993"/>
            <a:ext cx="1151084" cy="346744"/>
          </a:xfrm>
          <a:prstGeom prst="rect">
            <a:avLst/>
          </a:prstGeom>
        </p:spPr>
      </p:pic>
      <p:sp>
        <p:nvSpPr>
          <p:cNvPr id="19" name="Shape 258"/>
          <p:cNvSpPr/>
          <p:nvPr/>
        </p:nvSpPr>
        <p:spPr>
          <a:xfrm>
            <a:off x="614396" y="1874801"/>
            <a:ext cx="3813070" cy="4291400"/>
          </a:xfrm>
          <a:prstGeom prst="rect">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Shape 255"/>
          <p:cNvPicPr preferRelativeResize="0"/>
          <p:nvPr/>
        </p:nvPicPr>
        <p:blipFill rotWithShape="1">
          <a:blip r:embed="rId3">
            <a:alphaModFix/>
          </a:blip>
          <a:srcRect/>
          <a:stretch/>
        </p:blipFill>
        <p:spPr>
          <a:xfrm>
            <a:off x="6746159" y="2086932"/>
            <a:ext cx="2618156" cy="1820974"/>
          </a:xfrm>
          <a:prstGeom prst="rect">
            <a:avLst/>
          </a:prstGeom>
          <a:noFill/>
          <a:ln>
            <a:noFill/>
          </a:ln>
        </p:spPr>
      </p:pic>
      <p:sp>
        <p:nvSpPr>
          <p:cNvPr id="256" name="Shape 256"/>
          <p:cNvSpPr txBox="1">
            <a:spLocks noGrp="1"/>
          </p:cNvSpPr>
          <p:nvPr>
            <p:ph type="title"/>
          </p:nvPr>
        </p:nvSpPr>
        <p:spPr>
          <a:xfrm>
            <a:off x="360225" y="601354"/>
            <a:ext cx="8229600" cy="652500"/>
          </a:xfrm>
          <a:prstGeom prst="rect">
            <a:avLst/>
          </a:prstGeom>
          <a:noFill/>
          <a:ln>
            <a:noFill/>
          </a:ln>
        </p:spPr>
        <p:txBody>
          <a:bodyPr lIns="91425" tIns="91425" rIns="91425" bIns="91425" anchor="b" anchorCtr="0">
            <a:noAutofit/>
          </a:bodyPr>
          <a:lstStyle/>
          <a:p>
            <a:pPr lvl="0" rtl="0">
              <a:spcBef>
                <a:spcPts val="0"/>
              </a:spcBef>
              <a:buClr>
                <a:schemeClr val="dk1"/>
              </a:buClr>
              <a:buSzPct val="36666"/>
              <a:buFont typeface="Arial"/>
              <a:buNone/>
            </a:pPr>
            <a:r>
              <a:rPr lang="en" b="1"/>
              <a:t>Motivating DL and TensorFlow</a:t>
            </a:r>
          </a:p>
        </p:txBody>
      </p:sp>
      <p:sp>
        <p:nvSpPr>
          <p:cNvPr id="257" name="Shape 257"/>
          <p:cNvSpPr/>
          <p:nvPr/>
        </p:nvSpPr>
        <p:spPr>
          <a:xfrm>
            <a:off x="4811830" y="1511911"/>
            <a:ext cx="3416969" cy="2766668"/>
          </a:xfrm>
          <a:prstGeom prst="rect">
            <a:avLst/>
          </a:prstGeom>
          <a:noFill/>
          <a:ln w="28575" cap="flat" cmpd="sng">
            <a:solidFill>
              <a:schemeClr val="dk1"/>
            </a:solidFill>
            <a:prstDash val="dash"/>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8" name="Shape 258"/>
          <p:cNvSpPr/>
          <p:nvPr/>
        </p:nvSpPr>
        <p:spPr>
          <a:xfrm>
            <a:off x="981775" y="1499946"/>
            <a:ext cx="3416969" cy="2766668"/>
          </a:xfrm>
          <a:prstGeom prst="rect">
            <a:avLst/>
          </a:prstGeom>
          <a:noFill/>
          <a:ln w="28575" cap="flat" cmpd="sng">
            <a:solidFill>
              <a:schemeClr val="dk1"/>
            </a:solidFill>
            <a:prstDash val="dash"/>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9" name="Shape 259"/>
          <p:cNvSpPr/>
          <p:nvPr/>
        </p:nvSpPr>
        <p:spPr>
          <a:xfrm>
            <a:off x="981775" y="4325989"/>
            <a:ext cx="7247024" cy="2217314"/>
          </a:xfrm>
          <a:prstGeom prst="rect">
            <a:avLst/>
          </a:prstGeom>
          <a:noFill/>
          <a:ln w="28575" cap="flat" cmpd="sng">
            <a:solidFill>
              <a:schemeClr val="dk1"/>
            </a:solidFill>
            <a:prstDash val="dash"/>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60" name="Shape 260"/>
          <p:cNvPicPr preferRelativeResize="0"/>
          <p:nvPr/>
        </p:nvPicPr>
        <p:blipFill rotWithShape="1">
          <a:blip r:embed="rId4">
            <a:alphaModFix/>
          </a:blip>
          <a:srcRect/>
          <a:stretch/>
        </p:blipFill>
        <p:spPr>
          <a:xfrm>
            <a:off x="4859260" y="1609562"/>
            <a:ext cx="2114094" cy="2642616"/>
          </a:xfrm>
          <a:prstGeom prst="rect">
            <a:avLst/>
          </a:prstGeom>
          <a:noFill/>
          <a:ln>
            <a:noFill/>
          </a:ln>
        </p:spPr>
      </p:pic>
      <p:pic>
        <p:nvPicPr>
          <p:cNvPr id="261" name="Shape 261"/>
          <p:cNvPicPr preferRelativeResize="0"/>
          <p:nvPr/>
        </p:nvPicPr>
        <p:blipFill rotWithShape="1">
          <a:blip r:embed="rId5">
            <a:alphaModFix/>
          </a:blip>
          <a:srcRect/>
          <a:stretch/>
        </p:blipFill>
        <p:spPr>
          <a:xfrm>
            <a:off x="1818749" y="4386755"/>
            <a:ext cx="5161550" cy="2103331"/>
          </a:xfrm>
          <a:prstGeom prst="rect">
            <a:avLst/>
          </a:prstGeom>
          <a:noFill/>
          <a:ln>
            <a:noFill/>
          </a:ln>
        </p:spPr>
      </p:pic>
      <p:pic>
        <p:nvPicPr>
          <p:cNvPr id="262" name="Shape 262"/>
          <p:cNvPicPr preferRelativeResize="0"/>
          <p:nvPr/>
        </p:nvPicPr>
        <p:blipFill rotWithShape="1">
          <a:blip r:embed="rId6">
            <a:alphaModFix/>
          </a:blip>
          <a:srcRect/>
          <a:stretch/>
        </p:blipFill>
        <p:spPr>
          <a:xfrm>
            <a:off x="1730528" y="1608123"/>
            <a:ext cx="2644054" cy="2644054"/>
          </a:xfrm>
          <a:prstGeom prst="rect">
            <a:avLst/>
          </a:prstGeom>
          <a:noFill/>
          <a:ln>
            <a:noFill/>
          </a:ln>
        </p:spPr>
      </p:pic>
      <p:pic>
        <p:nvPicPr>
          <p:cNvPr id="263" name="Shape 263"/>
          <p:cNvPicPr preferRelativeResize="0"/>
          <p:nvPr/>
        </p:nvPicPr>
        <p:blipFill rotWithShape="1">
          <a:blip r:embed="rId7">
            <a:alphaModFix/>
          </a:blip>
          <a:srcRect l="10908"/>
          <a:stretch/>
        </p:blipFill>
        <p:spPr>
          <a:xfrm>
            <a:off x="-169146" y="4789419"/>
            <a:ext cx="1987895" cy="1490500"/>
          </a:xfrm>
          <a:prstGeom prst="rect">
            <a:avLst/>
          </a:prstGeom>
          <a:noFill/>
          <a:ln>
            <a:noFill/>
          </a:ln>
        </p:spPr>
      </p:pic>
      <p:pic>
        <p:nvPicPr>
          <p:cNvPr id="264" name="Shape 264"/>
          <p:cNvPicPr preferRelativeResize="0"/>
          <p:nvPr/>
        </p:nvPicPr>
        <p:blipFill rotWithShape="1">
          <a:blip r:embed="rId8">
            <a:alphaModFix/>
          </a:blip>
          <a:srcRect/>
          <a:stretch/>
        </p:blipFill>
        <p:spPr>
          <a:xfrm>
            <a:off x="100577" y="1767809"/>
            <a:ext cx="1673740" cy="2507654"/>
          </a:xfrm>
          <a:prstGeom prst="rect">
            <a:avLst/>
          </a:prstGeom>
          <a:noFill/>
          <a:ln>
            <a:noFill/>
          </a:ln>
        </p:spPr>
      </p:pic>
      <p:sp>
        <p:nvSpPr>
          <p:cNvPr id="265" name="Shape 265"/>
          <p:cNvSpPr txBox="1"/>
          <p:nvPr/>
        </p:nvSpPr>
        <p:spPr>
          <a:xfrm rot="1166988">
            <a:off x="373395" y="2955581"/>
            <a:ext cx="1898403" cy="830997"/>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 sz="1200" b="1">
                <a:solidFill>
                  <a:schemeClr val="dk1"/>
                </a:solidFill>
              </a:rPr>
              <a:t>Steel arch</a:t>
            </a:r>
          </a:p>
          <a:p>
            <a:pPr lvl="0" rtl="0">
              <a:spcBef>
                <a:spcPts val="0"/>
              </a:spcBef>
              <a:buClr>
                <a:schemeClr val="dk1"/>
              </a:buClr>
              <a:buSzPct val="25000"/>
              <a:buFont typeface="Arial"/>
              <a:buNone/>
            </a:pPr>
            <a:r>
              <a:rPr lang="en" sz="1200" b="1">
                <a:solidFill>
                  <a:schemeClr val="dk1"/>
                </a:solidFill>
              </a:rPr>
              <a:t> bridge 44.06%</a:t>
            </a:r>
          </a:p>
          <a:p>
            <a:pPr marL="0" marR="0" lvl="0" indent="0" algn="l" rtl="0">
              <a:lnSpc>
                <a:spcPct val="100000"/>
              </a:lnSpc>
              <a:spcBef>
                <a:spcPts val="0"/>
              </a:spcBef>
              <a:spcAft>
                <a:spcPts val="0"/>
              </a:spcAft>
              <a:buClr>
                <a:srgbClr val="000000"/>
              </a:buClr>
              <a:buSzPct val="25000"/>
              <a:buFont typeface="Arial"/>
              <a:buNone/>
            </a:pPr>
            <a:r>
              <a:rPr lang="en" sz="1200" b="1" i="0" u="none" strike="noStrike" cap="none">
                <a:solidFill>
                  <a:srgbClr val="000000"/>
                </a:solidFill>
                <a:latin typeface="Arial"/>
                <a:ea typeface="Arial"/>
                <a:cs typeface="Arial"/>
                <a:sym typeface="Arial"/>
              </a:rPr>
              <a:t>Viaduct 9.85%</a:t>
            </a:r>
          </a:p>
          <a:p>
            <a:pPr marL="0" marR="0" lvl="0" indent="0" algn="l" rtl="0">
              <a:lnSpc>
                <a:spcPct val="100000"/>
              </a:lnSpc>
              <a:spcBef>
                <a:spcPts val="0"/>
              </a:spcBef>
              <a:spcAft>
                <a:spcPts val="0"/>
              </a:spcAft>
              <a:buClr>
                <a:srgbClr val="000000"/>
              </a:buClr>
              <a:buSzPct val="25000"/>
              <a:buFont typeface="Arial"/>
              <a:buNone/>
            </a:pPr>
            <a:r>
              <a:rPr lang="en" sz="1200" b="1" i="0" u="none" strike="noStrike" cap="none">
                <a:solidFill>
                  <a:srgbClr val="000000"/>
                </a:solidFill>
                <a:latin typeface="Arial"/>
                <a:ea typeface="Arial"/>
                <a:cs typeface="Arial"/>
                <a:sym typeface="Arial"/>
              </a:rPr>
              <a:t>Pier 26.76%</a:t>
            </a:r>
          </a:p>
        </p:txBody>
      </p:sp>
      <p:sp>
        <p:nvSpPr>
          <p:cNvPr id="266" name="Shape 266"/>
          <p:cNvSpPr txBox="1"/>
          <p:nvPr/>
        </p:nvSpPr>
        <p:spPr>
          <a:xfrm>
            <a:off x="40486" y="5390326"/>
            <a:ext cx="1898402"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200" b="1" i="0" u="none" strike="noStrike" cap="none">
                <a:solidFill>
                  <a:srgbClr val="000000"/>
                </a:solidFill>
                <a:latin typeface="Arial"/>
                <a:ea typeface="Arial"/>
                <a:cs typeface="Arial"/>
                <a:sym typeface="Arial"/>
              </a:rPr>
              <a:t>Stage 83.00%</a:t>
            </a:r>
          </a:p>
          <a:p>
            <a:pPr marL="0" marR="0" lvl="0" indent="0" algn="l" rtl="0">
              <a:lnSpc>
                <a:spcPct val="100000"/>
              </a:lnSpc>
              <a:spcBef>
                <a:spcPts val="0"/>
              </a:spcBef>
              <a:spcAft>
                <a:spcPts val="0"/>
              </a:spcAft>
              <a:buClr>
                <a:srgbClr val="000000"/>
              </a:buClr>
              <a:buSzPct val="25000"/>
              <a:buFont typeface="Arial"/>
              <a:buNone/>
            </a:pPr>
            <a:r>
              <a:rPr lang="en" sz="1200" b="1" i="0" u="none" strike="noStrike" cap="none">
                <a:solidFill>
                  <a:srgbClr val="000000"/>
                </a:solidFill>
                <a:latin typeface="Arial"/>
                <a:ea typeface="Arial"/>
                <a:cs typeface="Arial"/>
                <a:sym typeface="Arial"/>
              </a:rPr>
              <a:t>Scoreboard 9.04%</a:t>
            </a:r>
          </a:p>
          <a:p>
            <a:pPr marL="0" marR="0" lvl="0" indent="0" algn="l" rtl="0">
              <a:lnSpc>
                <a:spcPct val="100000"/>
              </a:lnSpc>
              <a:spcBef>
                <a:spcPts val="0"/>
              </a:spcBef>
              <a:spcAft>
                <a:spcPts val="0"/>
              </a:spcAft>
              <a:buClr>
                <a:srgbClr val="000000"/>
              </a:buClr>
              <a:buSzPct val="25000"/>
              <a:buFont typeface="Arial"/>
              <a:buNone/>
            </a:pPr>
            <a:r>
              <a:rPr lang="en" sz="1200" b="1" i="0" u="none" strike="noStrike" cap="none">
                <a:solidFill>
                  <a:srgbClr val="000000"/>
                </a:solidFill>
                <a:latin typeface="Arial"/>
                <a:ea typeface="Arial"/>
                <a:cs typeface="Arial"/>
                <a:sym typeface="Arial"/>
              </a:rPr>
              <a:t>Ball player 0.81%</a:t>
            </a:r>
          </a:p>
        </p:txBody>
      </p:sp>
      <p:sp>
        <p:nvSpPr>
          <p:cNvPr id="267" name="Shape 267"/>
          <p:cNvSpPr txBox="1"/>
          <p:nvPr/>
        </p:nvSpPr>
        <p:spPr>
          <a:xfrm rot="1730271">
            <a:off x="7929983" y="2903230"/>
            <a:ext cx="1397395" cy="6463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200" b="1" i="0" u="none" strike="noStrike" cap="none">
                <a:solidFill>
                  <a:srgbClr val="000000"/>
                </a:solidFill>
                <a:latin typeface="Arial"/>
                <a:ea typeface="Arial"/>
                <a:cs typeface="Arial"/>
                <a:sym typeface="Arial"/>
              </a:rPr>
              <a:t>Cliff 90.28%</a:t>
            </a:r>
          </a:p>
          <a:p>
            <a:pPr marL="0" marR="0" lvl="0" indent="0" algn="l" rtl="0">
              <a:lnSpc>
                <a:spcPct val="100000"/>
              </a:lnSpc>
              <a:spcBef>
                <a:spcPts val="0"/>
              </a:spcBef>
              <a:spcAft>
                <a:spcPts val="0"/>
              </a:spcAft>
              <a:buClr>
                <a:srgbClr val="000000"/>
              </a:buClr>
              <a:buSzPct val="25000"/>
              <a:buFont typeface="Arial"/>
              <a:buNone/>
            </a:pPr>
            <a:r>
              <a:rPr lang="en" sz="1200" b="1" i="0" u="none" strike="noStrike" cap="none">
                <a:solidFill>
                  <a:srgbClr val="000000"/>
                </a:solidFill>
                <a:latin typeface="Arial"/>
                <a:ea typeface="Arial"/>
                <a:cs typeface="Arial"/>
                <a:sym typeface="Arial"/>
              </a:rPr>
              <a:t>Headland 0.90%</a:t>
            </a:r>
          </a:p>
          <a:p>
            <a:pPr marL="0" marR="0" lvl="0" indent="0" algn="l" rtl="0">
              <a:lnSpc>
                <a:spcPct val="100000"/>
              </a:lnSpc>
              <a:spcBef>
                <a:spcPts val="0"/>
              </a:spcBef>
              <a:spcAft>
                <a:spcPts val="0"/>
              </a:spcAft>
              <a:buClr>
                <a:srgbClr val="000000"/>
              </a:buClr>
              <a:buSzPct val="25000"/>
              <a:buFont typeface="Arial"/>
              <a:buNone/>
            </a:pPr>
            <a:r>
              <a:rPr lang="en" sz="1200" b="1" i="0" u="none" strike="noStrike" cap="none">
                <a:solidFill>
                  <a:srgbClr val="000000"/>
                </a:solidFill>
                <a:latin typeface="Arial"/>
                <a:ea typeface="Arial"/>
                <a:cs typeface="Arial"/>
                <a:sym typeface="Arial"/>
              </a:rPr>
              <a:t>Alp 0.50%</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b="1"/>
              <a:t>CNN On TensorFlow</a:t>
            </a:r>
          </a:p>
        </p:txBody>
      </p:sp>
      <p:pic>
        <p:nvPicPr>
          <p:cNvPr id="274" name="Shape 274"/>
          <p:cNvPicPr preferRelativeResize="0"/>
          <p:nvPr/>
        </p:nvPicPr>
        <p:blipFill>
          <a:blip r:embed="rId3">
            <a:alphaModFix/>
          </a:blip>
          <a:stretch>
            <a:fillRect/>
          </a:stretch>
        </p:blipFill>
        <p:spPr>
          <a:xfrm>
            <a:off x="-117050" y="1561250"/>
            <a:ext cx="4699272" cy="4761971"/>
          </a:xfrm>
          <a:prstGeom prst="rect">
            <a:avLst/>
          </a:prstGeom>
          <a:noFill/>
          <a:ln>
            <a:noFill/>
          </a:ln>
        </p:spPr>
      </p:pic>
      <p:pic>
        <p:nvPicPr>
          <p:cNvPr id="275" name="Shape 275"/>
          <p:cNvPicPr preferRelativeResize="0"/>
          <p:nvPr/>
        </p:nvPicPr>
        <p:blipFill>
          <a:blip r:embed="rId4">
            <a:alphaModFix/>
          </a:blip>
          <a:stretch>
            <a:fillRect/>
          </a:stretch>
        </p:blipFill>
        <p:spPr>
          <a:xfrm>
            <a:off x="4582225" y="1687527"/>
            <a:ext cx="4391923" cy="439192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939</Words>
  <Application>Microsoft Macintosh PowerPoint</Application>
  <PresentationFormat>On-screen Show (4:3)</PresentationFormat>
  <Paragraphs>111</Paragraphs>
  <Slides>11</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Wingdings</vt:lpstr>
      <vt:lpstr>Raleway</vt:lpstr>
      <vt:lpstr>Arial</vt:lpstr>
      <vt:lpstr>Bradley Hand</vt:lpstr>
      <vt:lpstr>Calibri</vt:lpstr>
      <vt:lpstr>Times</vt:lpstr>
      <vt:lpstr>Times New Roman</vt:lpstr>
      <vt:lpstr>Office Theme</vt:lpstr>
      <vt:lpstr>Office Theme</vt:lpstr>
      <vt:lpstr>Python Libraries for Image Recognition</vt:lpstr>
      <vt:lpstr>Image Recognition</vt:lpstr>
      <vt:lpstr>Preparing Image Data</vt:lpstr>
      <vt:lpstr>Fitting Gaussian Mixture Model</vt:lpstr>
      <vt:lpstr>Fitting Gaussian Mixture Model</vt:lpstr>
      <vt:lpstr>Visualization K-Means</vt:lpstr>
      <vt:lpstr>Visualization GMM</vt:lpstr>
      <vt:lpstr>Motivating DL and TensorFlow</vt:lpstr>
      <vt:lpstr>CNN On TensorFlow</vt:lpstr>
      <vt:lpstr>CNN On TensorFlow</vt:lpstr>
      <vt:lpstr>References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Libraries for Image Recognition</dc:title>
  <cp:lastModifiedBy>Offiff 365</cp:lastModifiedBy>
  <cp:revision>2</cp:revision>
  <dcterms:modified xsi:type="dcterms:W3CDTF">2017-08-14T13:14:10Z</dcterms:modified>
</cp:coreProperties>
</file>